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9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9" r:id="rId25"/>
    <p:sldId id="278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1" name="Marcador de Posição d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o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7" name="Marcador de Posição d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EC8AE6-84FA-4A66-B39A-22EE1BA4A9EB}" type="datetimeFigureOut">
              <a:rPr lang="pt-PT" smtClean="0"/>
              <a:t>03-05-2013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70A2C0-53EE-4039-BD8D-F9864C5D421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Alucina%C3%A7%C3%B5es+tateis&amp;source=images&amp;cd=&amp;cad=rja&amp;docid=NvTL2OrxdtNgDM&amp;tbnid=4Qwk-uwn0Gz4vM:&amp;ved=&amp;url=http://tabernadoviking2.blogspot.com/2012/05/esquizofrenia.html&amp;ei=0uBnUeTDOcSIhQeXwICQBQ&amp;bvm=bv.45175338,d.ZG4&amp;psig=AFQjCNFg6z05KZj4fmcQRUyB5ZzpMrR1og&amp;ust=1365848659538469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pt/url?sa=i&amp;rct=j&amp;q=Alucina%C3%A7%C3%B5es+tateis&amp;source=images&amp;cd=&amp;cad=rja&amp;docid=OWJ8-Pv8n_0gmM&amp;tbnid=GTbCkywFualPCM:&amp;ved=&amp;url=http://enfermedadealzheimer.wordpress.com/&amp;ei=0uBnUeTDOcSIhQeXwICQBQ&amp;bvm=bv.45175338,d.ZG4&amp;psig=AFQjCNFg6z05KZj4fmcQRUyB5ZzpMrR1og&amp;ust=136584865953846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pt/url?sa=i&amp;rct=j&amp;q=Alucina%C3%A7%C3%B5es+tateis&amp;source=images&amp;cd=&amp;cad=rja&amp;docid=OWJ8-Pv8n_0gmM&amp;tbnid=sVMTeLjsZFN_lM:&amp;ved=&amp;url=http://pt.wikinoticia.com/estilo%20de%20vida/psicologia/97690-alucinacoes&amp;ei=0uBnUeTDOcSIhQeXwICQBQ&amp;bvm=bv.45175338,d.ZG4&amp;psig=AFQjCNFg6z05KZj4fmcQRUyB5ZzpMrR1og&amp;ust=1365848659538469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pt/url?sa=i&amp;rct=j&amp;q=Alucina%C3%A7%C3%B5es+corporais&amp;source=images&amp;cd=&amp;cad=rja&amp;docid=vqeWtuOWdb-_OM&amp;tbnid=IRMrBB2caaV_LM:&amp;ved=&amp;url=http://tesourointerior.wordpress.com/2012/08/06/experiencias-fora-do-corpo-alucinacao-ou-realidade/&amp;ei=EuVnUbGYMsnAhAeewYHwAg&amp;bvm=bv.45175338,d.ZG4&amp;psig=AFQjCNHDev7aQuRG6b50TvxqKQ3PBVbNiA&amp;ust=136584974743277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pt/url?sa=i&amp;rct=j&amp;q=Alucina%C3%A7%C3%B5es+corporais+deforma%C3%A7%C3%A3o+do+corpo&amp;source=images&amp;cd=&amp;cad=rja&amp;docid=y-pTNls-xQoH6M&amp;tbnid=mPU1n5_AR890ZM:&amp;ved=&amp;url=http://www.crer-vip.org.br/vertipo.php?id=11&amp;ei=ieVnUZuEBNOJhQeQ04DIDA&amp;bvm=bv.45175338,d.ZG4&amp;psig=AFQjCNGlhFH-ePBUxcgQKmVZGTTIQW1wfg&amp;ust=136584986562658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pt/url?sa=i&amp;rct=j&amp;q=aparecimento+das+alucina%C3%A7%C3%B5es+em+situa%C3%A7%C3%B5es+sensoriais+ilusoes+oticas+e+acustica&amp;source=images&amp;cd=&amp;cad=rja&amp;docid=XMALh8XKtcQmSM&amp;tbnid=GAKE6CBoyO51bM:&amp;ved=0CAUQjRw&amp;url=http://csbposgraduacao.blogspot.com/2012/12/percepcao-visual.html&amp;ei=BetnUdqELJS20QWGoYHYBQ&amp;psig=AFQjCNEY3fpxca429CzsUtn-gmG6Po93cg&amp;ust=136585122317327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idadeumaborderline.blogspot.com/2012/10/sindrome-de-charles-bonnet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pt/url?sa=i&amp;rct=j&amp;q=s%C3%ADndrome+de+charles+bonnet&amp;source=images&amp;cd=&amp;cad=rja&amp;docid=Wh7tW1_QW2yy-M&amp;tbnid=Wc8QbGUEW8x2aM:&amp;ved=0CAUQjRw&amp;url=http://blog.brasilacademico.com/2012/03/oliver-sacks-o-que-as-alucinacoes.html&amp;ei=NSFxUZagB7DY0QXamoGwCQ&amp;bvm=bv.45373924,d.ZGU&amp;psig=AFQjCNHb3JBSFBdoiCg8dDOa3ykVl4oYtg&amp;ust=136645438767274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feature=player_detailpage&amp;v=N9CncUGTtt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5HCX1w5Llh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pt/url?sa=i&amp;rct=j&amp;q=Alucina%C3%A7%C3%B5es+olfactivas+e+gustativas&amp;source=images&amp;cd=&amp;cad=rja&amp;docid=Suk62aFfppd2-M&amp;tbnid=ruKI-Wd2_ZK9_M:&amp;ved=&amp;url=http://psicologavaleria.blogspot.com/2011_08_01_archive.html&amp;ei=cd5nUcXzA9K7hAeMmIDQDQ&amp;bvm=bv.45175338,d.ZG4&amp;psig=AFQjCNEaKYspe_lTbkWxNsb06Mw6GDHQaA&amp;ust=1365848049736415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83432"/>
          </a:xfrm>
        </p:spPr>
        <p:txBody>
          <a:bodyPr/>
          <a:lstStyle/>
          <a:p>
            <a:pPr algn="ctr"/>
            <a:r>
              <a:rPr lang="pt-PT" sz="1400" dirty="0" smtClean="0"/>
              <a:t>AGRUPAMENTO </a:t>
            </a:r>
            <a:r>
              <a:rPr lang="pt-PT" sz="1400" dirty="0"/>
              <a:t>DE ESCOLAS DE MÉRTOLA</a:t>
            </a:r>
            <a:br>
              <a:rPr lang="pt-PT" sz="1400" dirty="0"/>
            </a:br>
            <a:r>
              <a:rPr lang="pt-PT" sz="1400" dirty="0"/>
              <a:t>ESCOLA EB 2,3/ES DE SÃO SEBASTIÃO</a:t>
            </a:r>
            <a:br>
              <a:rPr lang="pt-PT" sz="1400" dirty="0"/>
            </a:br>
            <a:r>
              <a:rPr lang="pt-PT" sz="1400" dirty="0"/>
              <a:t>ANO LETIVO 2012-2013</a:t>
            </a:r>
            <a:br>
              <a:rPr lang="pt-PT" sz="1400" dirty="0"/>
            </a:br>
            <a:r>
              <a:rPr lang="pt-PT" sz="1400" dirty="0"/>
              <a:t>CURSO PROFISSIONAL DE TÉCCNICO DE APOIO PSICOSSOCIAL – 11º B</a:t>
            </a:r>
            <a:br>
              <a:rPr lang="pt-PT" sz="1400" dirty="0"/>
            </a:br>
            <a:r>
              <a:rPr lang="pt-PT" sz="1400" dirty="0"/>
              <a:t>Disciplina: Psicopatologia Geral</a:t>
            </a:r>
            <a:br>
              <a:rPr lang="pt-PT" sz="1400" dirty="0"/>
            </a:br>
            <a:r>
              <a:rPr lang="pt-PT" sz="1400" dirty="0"/>
              <a:t>Módulo 5 – Semiologia Psíquica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9872" y="5589240"/>
            <a:ext cx="5114778" cy="1101248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Alucinações</a:t>
            </a:r>
            <a:endParaRPr lang="pt-PT" sz="48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t0.gstatic.com/images?q=tbn:ANd9GcRzaK9-ZGE08dhVpGMY5QS9z6wSx1ZNhenOKPVpmn9kBuMH9C8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1"/>
            <a:ext cx="3600400" cy="280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6" name="Picture 4" descr="http://t1.gstatic.com/images?q=tbn:ANd9GcStLTGzrnFDdAVJivxJyY3BR4KxgvLlRDuR4nNmwYqOf_evhuo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" y="-14738"/>
            <a:ext cx="2723658" cy="68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Alucinações </a:t>
            </a:r>
            <a:r>
              <a:rPr lang="pt-PT" dirty="0" err="1" smtClean="0"/>
              <a:t>táteis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>
                <a:latin typeface="Corbel" pitchFamily="34" charset="0"/>
              </a:rPr>
              <a:t>Estas alucinações </a:t>
            </a:r>
            <a:r>
              <a:rPr lang="pt-PT" dirty="0">
                <a:latin typeface="Corbel" pitchFamily="34" charset="0"/>
              </a:rPr>
              <a:t>r</a:t>
            </a:r>
            <a:r>
              <a:rPr lang="pt-PT" dirty="0" smtClean="0">
                <a:latin typeface="Corbel" pitchFamily="34" charset="0"/>
              </a:rPr>
              <a:t>eferem-se </a:t>
            </a:r>
            <a:r>
              <a:rPr lang="pt-PT" dirty="0">
                <a:latin typeface="Corbel" pitchFamily="34" charset="0"/>
              </a:rPr>
              <a:t>a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sensações cutâneas</a:t>
            </a:r>
            <a:r>
              <a:rPr lang="pt-PT" dirty="0">
                <a:latin typeface="Corbel" pitchFamily="34" charset="0"/>
              </a:rPr>
              <a:t>. Frequentemente, não é possível distinguir estas alucinações, de acordo com a experiência, das alucinações corporais em geral. </a:t>
            </a:r>
            <a:endParaRPr lang="pt-PT" dirty="0" smtClean="0">
              <a:latin typeface="Corbel" pitchFamily="34" charset="0"/>
            </a:endParaRPr>
          </a:p>
          <a:p>
            <a:endParaRPr lang="pt-PT" dirty="0"/>
          </a:p>
        </p:txBody>
      </p:sp>
      <p:sp>
        <p:nvSpPr>
          <p:cNvPr id="5" name="Botão de acção: retroceder ou anterior 4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5164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4098" name="Picture 2" descr="http://t0.gstatic.com/images?q=tbn:ANd9GcQz2PKAlUFq9j3IN8yqSrFVuhbjNQsxxNpch0IrgQbp0Tn2dsap9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0878"/>
            <a:ext cx="314721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80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fermedadealzheimer.files.wordpress.com/2011/05/alucinaciones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3744416" cy="3297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465" y="27856"/>
            <a:ext cx="7239000" cy="1143000"/>
          </a:xfrm>
        </p:spPr>
        <p:txBody>
          <a:bodyPr/>
          <a:lstStyle/>
          <a:p>
            <a:r>
              <a:rPr lang="pt-PT" dirty="0"/>
              <a:t>Alucinações </a:t>
            </a:r>
            <a:r>
              <a:rPr lang="pt-PT" dirty="0" err="1"/>
              <a:t>táteis</a:t>
            </a:r>
            <a:r>
              <a:rPr lang="pt-PT" dirty="0"/>
              <a:t>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9344" y="1340768"/>
            <a:ext cx="7239000" cy="4846320"/>
          </a:xfrm>
        </p:spPr>
        <p:txBody>
          <a:bodyPr/>
          <a:lstStyle/>
          <a:p>
            <a:pPr algn="just"/>
            <a:r>
              <a:rPr lang="pt-PT" dirty="0" smtClean="0">
                <a:latin typeface="Corbel" pitchFamily="34" charset="0"/>
              </a:rPr>
              <a:t>Por exemplo, os </a:t>
            </a:r>
            <a:r>
              <a:rPr lang="pt-PT" dirty="0">
                <a:latin typeface="Corbel" pitchFamily="34" charset="0"/>
              </a:rPr>
              <a:t>doentes </a:t>
            </a:r>
            <a:r>
              <a:rPr lang="pt-PT" dirty="0" smtClean="0">
                <a:latin typeface="Corbel" pitchFamily="34" charset="0"/>
              </a:rPr>
              <a:t>experimentam que </a:t>
            </a:r>
            <a:r>
              <a:rPr lang="pt-PT" dirty="0">
                <a:latin typeface="Corbel" pitchFamily="34" charset="0"/>
              </a:rPr>
              <a:t>são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agarrados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dominados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soprados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queimados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beliscados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trespassados</a:t>
            </a:r>
            <a:r>
              <a:rPr lang="pt-PT" dirty="0">
                <a:latin typeface="Corbel" pitchFamily="34" charset="0"/>
              </a:rPr>
              <a:t>, que lhes fazem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cócegas</a:t>
            </a:r>
            <a:r>
              <a:rPr lang="pt-PT" dirty="0">
                <a:latin typeface="Corbel" pitchFamily="34" charset="0"/>
              </a:rPr>
              <a:t>, os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serram</a:t>
            </a:r>
            <a:r>
              <a:rPr lang="pt-PT" dirty="0">
                <a:latin typeface="Corbel" pitchFamily="34" charset="0"/>
              </a:rPr>
              <a:t>, os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estrangulam</a:t>
            </a:r>
            <a:r>
              <a:rPr lang="pt-PT" dirty="0">
                <a:latin typeface="Corbel" pitchFamily="34" charset="0"/>
              </a:rPr>
              <a:t>, os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cegam</a:t>
            </a:r>
            <a:r>
              <a:rPr lang="pt-PT" dirty="0">
                <a:latin typeface="Corbel" pitchFamily="34" charset="0"/>
              </a:rPr>
              <a:t>, etc</a:t>
            </a:r>
            <a:r>
              <a:rPr lang="pt-PT" dirty="0" smtClean="0">
                <a:latin typeface="Corbel" pitchFamily="34" charset="0"/>
              </a:rPr>
              <a:t>.</a:t>
            </a:r>
          </a:p>
          <a:p>
            <a:r>
              <a:rPr lang="pt-PT" dirty="0" smtClean="0">
                <a:latin typeface="Corbel" pitchFamily="34" charset="0"/>
              </a:rPr>
              <a:t>Tudo isto pode ser, 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ou não, acompanhado 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por dor.</a:t>
            </a:r>
            <a:endParaRPr lang="pt-PT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Alucinações </a:t>
            </a:r>
            <a:r>
              <a:rPr lang="pt-PT" dirty="0" err="1"/>
              <a:t>táteis</a:t>
            </a:r>
            <a:r>
              <a:rPr lang="pt-PT" dirty="0"/>
              <a:t>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Na alucinação táctil crónica sentem-se sobre a </a:t>
            </a:r>
            <a:r>
              <a:rPr lang="pt-PT" dirty="0" smtClean="0">
                <a:latin typeface="Corbel" pitchFamily="34" charset="0"/>
              </a:rPr>
              <a:t>pele, </a:t>
            </a:r>
            <a:r>
              <a:rPr lang="pt-PT" dirty="0">
                <a:latin typeface="Corbel" pitchFamily="34" charset="0"/>
              </a:rPr>
              <a:t>no interior do corpo, no intestino e nos órgãos genitais,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sensações de formigueiro ou de perfuração</a:t>
            </a:r>
            <a:r>
              <a:rPr lang="pt-PT" dirty="0">
                <a:latin typeface="Corbel" pitchFamily="34" charset="0"/>
              </a:rPr>
              <a:t>, que os doentes julgam ser produzidas por pequenos </a:t>
            </a:r>
            <a:r>
              <a:rPr lang="pt-PT" dirty="0" smtClean="0">
                <a:latin typeface="Corbel" pitchFamily="34" charset="0"/>
              </a:rPr>
              <a:t>animais.</a:t>
            </a:r>
            <a:endParaRPr lang="pt-PT" dirty="0">
              <a:latin typeface="Corbel" pitchFamily="34" charset="0"/>
            </a:endParaRPr>
          </a:p>
        </p:txBody>
      </p:sp>
      <p:pic>
        <p:nvPicPr>
          <p:cNvPr id="2050" name="Picture 2" descr="http://www.wikinoticia.com/images2/depsicologia.com/wp-content/uploads/insectos-piel-hormigas-480x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83437"/>
            <a:ext cx="4572000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tão de acção: retroceder ou anterior 6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25164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54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Alucinações corporais (cenestésicas</a:t>
            </a:r>
            <a:r>
              <a:rPr lang="pt-PT" sz="3200" dirty="0" smtClean="0"/>
              <a:t>):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239000" cy="4846320"/>
          </a:xfrm>
        </p:spPr>
        <p:txBody>
          <a:bodyPr/>
          <a:lstStyle/>
          <a:p>
            <a:pPr algn="just"/>
            <a:r>
              <a:rPr lang="pt-PT" dirty="0" smtClean="0">
                <a:latin typeface="Corbel" pitchFamily="34" charset="0"/>
              </a:rPr>
              <a:t>Estas alucinações são </a:t>
            </a:r>
            <a:r>
              <a:rPr lang="pt-PT" dirty="0">
                <a:latin typeface="Corbel" pitchFamily="34" charset="0"/>
              </a:rPr>
              <a:t>extraordinariamente </a:t>
            </a:r>
            <a:r>
              <a:rPr lang="pt-PT" dirty="0" smtClean="0">
                <a:latin typeface="Corbel" pitchFamily="34" charset="0"/>
              </a:rPr>
              <a:t>variada. </a:t>
            </a:r>
            <a:r>
              <a:rPr lang="pt-PT" dirty="0">
                <a:latin typeface="Corbel" pitchFamily="34" charset="0"/>
              </a:rPr>
              <a:t>P</a:t>
            </a:r>
            <a:r>
              <a:rPr lang="pt-PT" dirty="0" smtClean="0">
                <a:latin typeface="Corbel" pitchFamily="34" charset="0"/>
              </a:rPr>
              <a:t>or </a:t>
            </a:r>
            <a:r>
              <a:rPr lang="pt-PT" dirty="0">
                <a:latin typeface="Corbel" pitchFamily="34" charset="0"/>
              </a:rPr>
              <a:t>exemplo, a impressão de estar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petrificado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seco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encolhido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vazio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oco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entupido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dourado por dentro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de</a:t>
            </a:r>
            <a:r>
              <a:rPr lang="pt-PT" dirty="0">
                <a:latin typeface="Corbel" pitchFamily="34" charset="0"/>
              </a:rPr>
              <a:t>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pedra</a:t>
            </a:r>
            <a:r>
              <a:rPr lang="pt-PT" dirty="0">
                <a:latin typeface="Corbel" pitchFamily="34" charset="0"/>
              </a:rPr>
              <a:t>, etc.</a:t>
            </a:r>
          </a:p>
        </p:txBody>
      </p:sp>
      <p:sp>
        <p:nvSpPr>
          <p:cNvPr id="6" name="AutoShape 2" descr="data:image/jpeg;base64,/9j/4AAQSkZJRgABAQAAAQABAAD/2wBDAAkGBwgHBgkIBwgKCgkLDRYPDQwMDRsUFRAWIB0iIiAdHx8kKDQsJCYxJx8fLT0tMTU3Ojo6Iys/RD84QzQ5Ojf/2wBDAQoKCg0MDRoPDxo3JR8lNzc3Nzc3Nzc3Nzc3Nzc3Nzc3Nzc3Nzc3Nzc3Nzc3Nzc3Nzc3Nzc3Nzc3Nzc3Nzc3Nzf/wAARCADAAQADASIAAhEBAxEB/8QAHAAAAQUBAQEAAAAAAAAAAAAABQACAwQGAQcI/8QAOhAAAgEDAwIEBAUBBwQDAAAAAQIDAAQRBRIhMUETIlFhBjJxkRQjgaGxUgcVFkJiwdEkcuHwQ4Lx/8QAGQEAAwEBAQAAAAAAAAAAAAAAAAECAwQF/8QAJBEBAQACAgICAgIDAAAAAAAAAAECEQMhEjEEQRMyBSJCUXH/2gAMAwEAAhEDEQA/APICKaRT64RUmaaaRT8U00EjxTGqQ1G1MIz9D9qiqYny/NmoicmmCHWnRoXPGKaOtTou1C3foMCgIWIJ4rg4+1d2gdTmuUAgxpHpSGMHPWuqpbp260B3IrjU+OPJzuAx1pMBnAAoBirk+lOKcZyMetSZ78Zp6PhgVba3uARQEIjO3cBkV1kO3lNvvXZCc5z83J4poOPKAOaAYq888CuN1pE5rlAKlSpUB2uUqVAKlSpUAqVKlQCpUqVAFq4RT8VwipNGaa1SEUw0BE1QuamfoKhYqG65FMjcYUE1GeTU1wPPgdAMUxuGwOpphxE3OqqfMTgfWrd4vhN4adANtV7c/mxjvuH81au0aW8m6lg5AoCnt44rioSCAOaslEC8Hcfp/FORdiEAAnikFURtnbg5NTR27DBIDe2asQsvmWVAeMA+lRKML5SftxRs3BDuBcjA9KlS0ZgABuc8t/pxRfTYQ8a+MjBR0wM5p1vbplpDxkHb70tqmIL4IRxuG8d0OQfvSYbA4K5JXAG7GKKRxPJPtjGMDvXLqyxzIRu9qB4gRU4y3l9jURPoMVbuECsaqHrVIcpUqVAKlSpUAqVKu44zQHKVKlQCpUqVAKlSpUAbxXCKfimmpWjaoX4qZqglOB7UJqJjnpTIUZmLA8Jzz+1OcHwwfXpUtuyJZyMCN+8Z47dqZIZdomIXzY7+tRDnpmn4KqPpSVefqKYcDFUUZ4ByPrViJ8h8Ehm4OT1qKOMuUUDvVhFGTxnNKmjERIAbjPIwKtWtsZDwucHHP80ShsFNtHMWHm/y1ft7VIpVMZD4TptzzS2uYs/LbKq7TuEnUMDkEfSnQxtOzDCqcdhgGtDJatd4QII8H+nqP9quQaJCJFFwGC9emc0tq8OwG2kKr4Mm5CO5449KlJMLDHKnINaC70e2THh9OuGOc1QuLYPIkaDAGCeOgpbX4htrJ4Tu0g5NMv59ykqaIzWwYEVQktMnHQn1ppsZ6ZishbjNRSlWG4DGeoozd6c20sOmPSg0kZQ4YftVRjZpDSqdIGk+VaY8Lp8ymmSOlTtppbaA4BmnAYrqCn4oCM57VwjI561Jim0Axhg1ynsKZQCpUqVAaDFMI5qUjionOOahbiQtM+1efWoLqIxNhhkn3xRvRokWGd5CNxHGe3BoVdggM7dAcAds0y0HSMSuM9DT7YqYJ0bOTgrgelM9yOtS2/5bg4wCuCKaUcqcKR35p0Kk57c96sRoGjG7GR2pjQtvwoyc8CjZ6OiBEnl9OtSwIM7R1AqawiWR9rHD9MEVabT5TMAvBzjmpqsYJaRiaDYmN0bcpj1qaa3a3l3hQATkgcE1YtdDngPiSFUZuBgeYUWltVEClgWP71NroxnSrZOd8MoYGLGA2PlPvUF1NmUqr/K3ODxV21sfB3Kqna/OG7Cq8toqvhSeuP8AimehbT18aBRxnvTbjT1CllXk9fer2gWW1CWOSR9qu3UW1WGKDjEX8BQFkz9KCtcjxSrZzW1uNOa5chON1Br74Nuz+YpO31xTicoqWstsQFnIGRxQzV7OzfLCRR71V1WCa1Ij35C96DyO7HzEnHrVMcsl7T2EE/Teuetar+7LO8gEi7QcViluvCHAyferNlqxRvzGIX0BoiJUuu2KWnyEfpQLPNFtUmFyAysCPvQk0ypyvineJUVKgkhcVzePQ0ylQEhYUw4zxXKVAKlSpUBpGFQSYHXpVhqrTsQM/wA1C6s20jKjxp823LVTljYsVyWA/mieiyQxI5nxslwrnv8Aejp0W33HawJkz4XGdwpnJuMYltlwCPL24q3b2RKs+3IUYPua0o+H3/FbNhDFfLnvV+LRFVW3HcVXbgfzS2qYMg9qywlm7dAKhigdlKlcgkH3FaiXTZU8giyBxjH706w0x3mjCxjYjAs2eCKD8A3TLTaPFYFgWwo4BNHSniWizpGMrwysoOD70pbAXI8CNWwpGCBxk1M1tKUAkDcdTnqff1oqpNJ9Flfxlt7lmbqRu5Fa9bC3ljVlUZxzgdawKrLHcIrNh8nLDoR2NehaY/8A0yYUHjBpLgJqduUVwgAUHr60BljJcNjI6kVtdRg8Z+g6VQX4dllG5eVPWlqml0RjFEviLuVujetXbsxsOByelU4LYWZ2RymQjqvpUg+bIH3qgda2Y372AAHaoNU1G7uD+EtbZvCAwW7VbeR0iJx1HFDpbxSGWaWPceirN/tVyzSL7ZD4p0fw4vFmdAxB8o5rDTW7bwGXap6Ct/q9+sZYSOsIOdu9SSc+gP8AxWNuJA8pIDnPVpOp+g7VKMoG3VsEi3d6Gr1oxdfL1wDQ6RUUAISTTjGp7GA3O9EHNVrmBoZCjDkVo/gq3E144IycVc+MNLRD4qAA+vrRtUw3NsVgiuVM4wPNx7AVDTQVKlSoBUqVKgFSpUqA0uM89qq3ZycjgDjFWJmK8ZqnIcj6moXUbzM0YhPCDOKIw63cpEkbE5jfcpBx9aF8k8VNFFlgOpplN7b3RPiIXmoWtu8IBmk2iTPyda1d7ZwWx/EJuO3llz1rzO1V7C8tp94227iRiOffFeqXdvJL51BKEZB9qVdGE3AHV7l5HePO1Q3yg5AFScvFEZABgHCjjPvVS8sLiNyArSY4BHcen6Vfsba6n2M7ARxnAB61Mq/EoJvAcGIqmQCRjP29a7LPb52qzRzIPKueM+hNcv8ASZjGZIC+COQOo+lDG0reyzDO1eCCe9NNiB7u5luytwq7s5XC4NbT4ekMtvtA4FZFLMCRZRu2IckZ5xW00CNEiITOR1zRDgrFAHZSB061PfeKlm0Vtt3EdW4ApW7AvszgH9qbchpZOGYYU9CBn71UuhYF6bZwxO/jSmWZuu3oDTZrZhNgnG7oBUz3QilTMmSRyFbcf2wBU5YSkqw8pHbtRVSdBEkkkDMhAKjuegrKa9qF1C7LHMY0I6ogBP0ra3to8qluOP5rK6vaF/mHGOtFLTATStPfpsi2ljyzNuLfqaNato221SdDhgOQaSaWPxak+vBxW3uNEN5pqsrclcEUb6KYa9vGLqN2OCSAKgWAlgoB5rY6jocttI525TuQKoQWRSQeXpyCKNsrxdmfB7NaazDuHlZsE+1bn4p0GK5gZlfqPL71l9N0ya9ncw+Vohuzj1rUaNp+p3NrJbyAkBshmPFOLwx08s1TT5bKQq/ymhpGK9b1b4TE0Z3TqzjrgcVg9c0P8AnibxtHr3+lHrplnhruM/SpUqbIqVdCk1LFCzkECgbQ0qsm3PO7ioHUqcHrQUu2ligacO4PlXj6k1Uu4wijBBGcCjGl7TZXB6ujZGenTihjWzzTRRBfORnp0qWtnSpbIWw3TnrRbTLMO5z19TTo7U28Mfj+UAn70c+EoFvb2RGX5kJVc9MUtqxx7Pg08FSoB9x2r0/4caO/0aNQAJYAI5F7jHQ/qKzTaeByqAe3pVzTpJdOk/EW/Bxhx2Ye9NtOhLVIWgTaVyQcihhuPDYuVKg9wK1QltdQxBdYhmIBAPTn3qT/AA9EI9qurA9MUTG/R2xlVuVbkZyeOOM1y2bEpUoD1xmiNzoctqx24Kk8bqq4aCVX2jjgjHWil0r3sERUoqgbskYPIFT6B4sEjQSDlR83r71V1iUCVZkbykcEfvT9OviJwzqGUd+4pCNPBgyBW6Hv6VHqEWxsuAe2O31q7FFHLGskRBBGfpUzQLPH4brhx0P9Q9KqRV1WTksxLFNEp2z/ADxEH5+xX+KIaWDJbjPLIcGuy2jwho422urbkB7f8V2O9UXrOYShJw3GAw7H2NSuTpbEIcFTQrU9ML8gd+9aRYg+1l79MVySDcB/uKv2z9MHPorBtyLx1o1a6ddQbVUkqVHFaOSwSSPxVUAggkDsasyb4AY12Y/elIvylZG8+HGYsZ3A3dBjJrO6h8MpbKX3gHHGRxW9urhow3h5z70Aigk1C9LXTs+3kA9KdkK2g3w/YvYK8sQikD/Mj8Zp2s6m27xZmaEL/wDGj8UZvrB1OUG0VkfiGylljKxqSfVqetRGwLXvje5hUxWCxBz/AJ2TJrA3t1cXkpluZWkduck/wO1Hb3SPC3STzqo6YxkmgM+3cRGp2+p61O3PyeX2gkXacVJCp3DjJqe7hAdfUpTLdTkAetNjb0dLG0Ug3DOe2amiBWZcfKR0q3dxbxGQB0qNI8BifqKbLz3EMy+bjuaq3aeYemKISL5h7VXuVBfFFPDId0KXNy9sxyJMcepo1Zx2kEi3FyxSRlx/2msdDOsVwrOWC5wSvWtOt09/paLCR48bAOCOSD3FQ65UmrtDqFtBcW6FdqkNxwefLn3wKfoWo/3PdR3Lxswj+cKMnaepp2lxRrayDUZREind0ALnGMDn96EPqok1YrcR5hY54+YKBz9e/HtRrtXlp7j4EUsCTRHfHIAysOhBqqbcb9oA5OKH/BV5DLpHgW1yLi3Q5ifuFPYj2o2ilrhDgjzZpxp7dv8AfbLBIkKMycZcdR6fSjllfQXNt4sCBSRyvUr+lMjVL5dhXPYGoYdIezvg0RO0nmjuej/rfaW5uCylXRyvqVoHcwK5JUspH7GtU+mkJuRsHuKAXKh5CqEjHXjiq9oln0DXdhHeQMsTKjjHiKT37EUCggutOnOU3gKVeNhwy+gx/Nay20mZZjdRTkHurLkN7Gq93a28o8a3DQyry0Z7/T1FRcWuNlWNBlkWJQzeJDJzFL39wfQ1oEPTIrHTWsk3hzW0zBEBGB79f4ovo+trPJ+Dn8twhwG/rFGN+jynWxm5tfF/MGCw5+tU7uyVEDIu4sOKKrgqVPNKYLkA9qvx2zmdnSnp6NEvhyHp8pq4yeXJBwT6VMxSSJA6gAcg5qB77Z5GUDnC0p0N2rNrAVjZXYHceBntVa8iO4nGanjnjiUmNRuPWmo4lYmQ5XPOfSqR3Ltl9Tu44jsdgCTjA6iqlndpaShlQyAjB5wTRm/0a13uLiTIbmM47+9CLmW0tovCUl2TjI7/AK1Pe2lss6TS67FIzLJbhFGMEvyeee1U9a0qCe7jjNyFinX8tt2AM9AT/wC9appbJqOV8URyjorLwR9aH6hpV8bcQszGJTlVB6U7ulLr0z1/okVp48UjbSPMmTjjvXnt3Gn4vw4iH56itpqukXc7lpWaTaCBvJOPvWaTTZLWbdKvIPC1LHk8rezb6wYxrMzBFAwS3aqMSxg/lndz8xqzr0rSQpvYkjoMcCq9iAU5qo47+oiqllGfSoZVxGTirkanw1J9K5JGCn61TmmWqpKu/kVWu0PiAii8FuvIHpkVSkjyxU9Q2KVaYZzYTO2eKu6LeW1vcIb1ZZI+chGx9PtQuQk00Godsumm1DwoLT8ZYSBPFJGR8x9s9/ehesS20lyk1pkGWINIM52v3xVEzM0YRyzBfkBbhPXApgbAPv1GKNC3bS/BXxNPoGrW0hfdaB8Sr/oPX7df0r6VsLSOch0O5Su5SO4NfJUU7Rk7cZI27u4HtXv39jfxfFf6NHYXMo/GWQEZDHl07MPWq0048rJp6C9tcW7g28ec9aspFP4DiQnd1GaF6r8XW9pJ4VrE1xJ0wvTPoPWlZfFKvIqX0QgLMFwTnB96Fbys9JmvZITskYlTVdVBbcsQOe7GjVzaRSgOFGT3qv8AhFQcH704rzxs6BtQvpEXZgq3pWakunN0JBKyMGyCTnmtheWm/PFAL2zUduRz0pU5ekL6hibd4EcJdfNsJKk+vtWfv/EjnibeQqMHWRT0JomLVgTsOSMkA+lCnNzaypcwZAA2kOuQceoqLE+X1Wx+GfiCLU08J2AuE+Ydj7ij1w+f5rzywudNXU2kdGsLjneyjdG3ofUVt7aQTxBlmjc4GSrdfejHK/ba4473KvWlyjL4UmM9j/tVWe1UtlcnHP0FdithI4IdfKaKrAjLg8ZFO9ptmF6U9OkUhlZQcdDRERxuBx9qqizMOfC6HtUiNIvb9KcrPLvuVHdWCSLg8+xrLapoO3Lxnjv7VrmmwORVG5ljYEE/pQeFyYSWSOxAWZdyDo/cVH/iC1Z/CWXxX9j/ADRzWLWKRWVVBz1rIz/B6kSXFqSG6UbTndTZmr3crQnaFUH+kdaxGpOw3GSruonU7VjG7uAvY0GllMwZWOSvJ5o3tlctTdB9WfcqrTNPfO1c9aj1FvzBk/SuWW7eGA8o70MbN4tKFCwdK5Kv5O4VyKQSR8enNdjcNC6t2q3ndyn2LiRM+nWqU4y5I48wpllN4Nw6Z4NKV9sjL6nrQ0mNmVZ09KZTyeKZUPRKlSpUB0HBzU9ldy2d1FcwMVliYOrKcHIqvXQcUB718A/GOh6+Htp4ksNSHK+I4IkB/pPr7VNrizXOtQaRoymS4ky002MpAg7k9yew/WvDLK1M8ZIG4k4AxXuH9l96bv4YuLAPsvrQbFI6tF2x9ORT9tMeWb8Wt0GX/Dlp+DubqSZAM7S25x6kf8VfX4s0qTUI7SOV338eKEIUN6Gsj8OaJJBfSyTbnL5BLcmimmXOmw6sLK8txHM58jY8rn/mlLtrrDG3ybGZcjkZyOKF3Vpv6jrRYyKAEPTtVacjGB+lUnG/QLBZkTbQo49KivdL3RsgTI61fnd0IeNiGA7VXm1G6MJZShK/N5cml0NxnLrQGcF15O3acjvUugQXdjIIJwWjHysOqf8Airx1piW3uqr/AJ1VckVSk+KbqOYNBZo0C8MXOSffips+2c5+PHLxtbqziVkByD6Ed6smMheKA6B8QWOrFhZTqJl5kgYjK+49aL/i1E3hSPtY9Af9vWiLyvayhbo1OKZqm0kkLceYehqSK/ViFKEH25FNNl+kzxKwIIzQm/sHGXiJ47UWaZD/AJ8e1UrydQpAkIPtQeFyYXUtSltJCs9tITnqhzTIPiKwhiPizBSez+Xmqnxxd3EA3W0pbnny15/es82oW0crFixBbJ64pybc3yflTC+MbfXrvSdWiERuoEZs4O8A1jrj4WSBC0E6kdQcg80F+IYgdpbG0ZHIqlCuzTvKnByB6UaZz5PnhLYg1G3t0ugvjLJjjC0x23cEAKBwBVaFPNz1qy45P0oPK/R8EjIevUVbim3g9yaFzSFAuDTGmMcgdThWFG0Xj8k05aKfcOcc/UVMZRIuf6ef0qK5l3Ir8HNV4Jl8PpgqcfpRtUx3FDBrlPY9qZSdBUqVKgFSpUqAOaFmKWNyMqBuxXo2gu+kXlrqlmNxUYdP6lPUV5/8OASLtbnAIr0Cx3Qog6pjBrTCPJ+ZyXDOXH29qsIbee3W7tm3JMu5T7GsJ8ZI1rqQcpnYwdT9DmloGt3OlriDEsBOWiY8Z9R6Uc1CSx+J1jSJxFcYPkk4P370ssbHVx/Mx58db1kJ6bKbqON0bcjLuVvY1NNJyF71ndPtdY0VjbWoSeMf5Hz5fXBo1pc5n3i4KpPnlBxx+tKuvDmmX/UN9cRWsRlncIvXmsZqXxNIJiLCLbAThpXHX6CtjqulteSokW2SQ88HgD3rH6noE9tfFZkBhDDG3nj2pakYc2XJrr0HWtvItwt3ZlnV3G5W5Oc9DStp1eaWJOHDENHnv6ijVtZLasTC7OpIwMYzz3oHd26LevINwDMc+3PWtJHk8t8f29oVs5LfUI9QtSyyI2SQOo7gitDrep3Ys0nt7l41JCMR5whPytjuOoI+lN04LeLtbIlUcsO9SC2wXXaGSUbGx29D96PCK4/m8uE1QiH+0vVdIeGPXrOO4gbyySQDBVsZDLn5gy8//Vh2rZw6/a6haCexCSx4BIDFSPqCOKwN7pVnqMM1vIWi3YG4HiNgcg/TOfuaF6ZYSWc3gLvV14LA4ZfX2NTcK7Z/IS4yz232o/Eq2kBlZZQRwibvmb/xWatviDVbwTbp3RGUFVJ3YX1z6mh8ksN3dlWjAiVSiEjIb61yK2ktpXdDhW53DvTmDLl+dnZqdH6jeXM4RZZAcNnGKGNEJLxZFHK9zVuSYku7RA+h7/WmRzRkdcGr1HnXkyy7rP6zE0s/hnnPSohbmO2MZHGcij89vHNJvI5pn4UdCMip8W+PyNYyMtHZkNkCmS2b5A281oJoQj+UYxQ25lJch1Pl7ipsdWHNcr0B3NtIg2uhFUyG8Eq3Y0el1WJfy5gGPqeDTGm0+dO6k+2aWnTjyZSdwItH8SNoH69UNV4yVlZWHXiizWibw8EycHI9qqXVtKkviDmlprjnLQ9utNpxOe1NpNipUqVAKlSpUAa0CXw7gkdOPvXpemMssag/KQMV5LYSGOTr9K3eiah5QpPA5FaYV5nz+G5TyjaWyPCevFEFRXA4oTZ3YdRyM0Tt5lyM1u8b1RG0nnt3/JndGxxg0ROq/iVC31sk3o6+VhQw4IBqZFDrtPWoslb8fNyYfrV2wMVte+Pp94E3cPBMMbh6Vcvmvpw8UNmhLdxz+uKBXkRKK5HPep9Nv7m1OxXJQHgE8fSovH/p3cfz/wDHkif+57qFkRmBdyC3+n61QutOWIuJU3ZOTj/atfa3cdxFnHB657H3qjq+mvcRiWM4zyMVM6dl4uPl7ZzTfAikGxwecZpfjljutrABweCP2oNqek3sLuU35PIK9qz99JdpqreK5VDg9fbuf0qpk4OX4+p/WtvrHgGZb1ODJgsD1I+v3ofPHGqzIgAnG4deq5xj9Og+pqkt8j25F6DBKgLQAggSZH/4f1qjq0jSam8ltKxRVQxMeqYUDA+hzVb36YePju5B0m6SdwMqFPAzxVuG5aKERnG0nlf/AH9ao3jOMOmADnIx0I6iqV5duqgbRlR2NLek/juQ2VjfO07WqtPEccKPtQeLUWUbj9qsRasucP8Aen5Sj8OeKUbkI6ipjOQcZ/ekJoJVG1uT2qlcNtPlo9FJ5XVSylZDniqlxapLkkgH2rkReWYJkqpPOKIQ20R8rDdxjBPU0vboxwynpmZvh+a8bdArMP6gvH3qk3w/ewHIDZHoK9UeSOSJSnA28L6VHdEPCNuCMYqvxR34Z8knt5Qba5Vj2I6lhimu8kfBOP8AtJrWagzRSkbRj2rOXcqrKd6ZHdayuOmst+3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" name="Picture 2" descr="http://tesourointerior.files.wordpress.com/2012/08/experiencia-fora-do-corpo.jpg?w=334&amp;h=2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3888432" cy="254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000" dirty="0"/>
              <a:t>Alucinações corporais (cenestésicas):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>
                <a:latin typeface="Corbel" pitchFamily="34" charset="0"/>
              </a:rPr>
              <a:t>Estas alucinações podem ser sentidas por todo o corpo, ou então localmente. </a:t>
            </a:r>
            <a:endParaRPr lang="pt-PT" dirty="0" smtClean="0">
              <a:latin typeface="Corbel" pitchFamily="34" charset="0"/>
            </a:endParaRPr>
          </a:p>
          <a:p>
            <a:pPr algn="just"/>
            <a:r>
              <a:rPr lang="pt-PT" dirty="0" smtClean="0">
                <a:latin typeface="Corbel" pitchFamily="34" charset="0"/>
              </a:rPr>
              <a:t>É </a:t>
            </a:r>
            <a:r>
              <a:rPr lang="pt-PT" dirty="0">
                <a:latin typeface="Corbel" pitchFamily="34" charset="0"/>
              </a:rPr>
              <a:t>frequente </a:t>
            </a:r>
            <a:r>
              <a:rPr lang="pt-PT" dirty="0" smtClean="0">
                <a:latin typeface="Corbel" pitchFamily="34" charset="0"/>
              </a:rPr>
              <a:t>afetarem </a:t>
            </a:r>
            <a:r>
              <a:rPr lang="pt-PT" dirty="0">
                <a:latin typeface="Corbel" pitchFamily="34" charset="0"/>
              </a:rPr>
              <a:t>os órgãos </a:t>
            </a:r>
            <a:r>
              <a:rPr lang="pt-PT" dirty="0" smtClean="0">
                <a:latin typeface="Corbel" pitchFamily="34" charset="0"/>
              </a:rPr>
              <a:t>genitais: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“extração”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de esperma</a:t>
            </a:r>
            <a:r>
              <a:rPr lang="pt-PT" dirty="0">
                <a:latin typeface="Corbel" pitchFamily="34" charset="0"/>
              </a:rPr>
              <a:t>,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estimulações eléctricas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vivências alucinatórias de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coito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pt-PT" dirty="0" smtClean="0">
                <a:latin typeface="Corbel" pitchFamily="34" charset="0"/>
              </a:rPr>
              <a:t>ou </a:t>
            </a:r>
            <a:r>
              <a:rPr lang="pt-PT" dirty="0">
                <a:latin typeface="Corbel" pitchFamily="34" charset="0"/>
              </a:rPr>
              <a:t>então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impressão de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levitar</a:t>
            </a:r>
            <a:r>
              <a:rPr lang="pt-PT" dirty="0" smtClean="0">
                <a:latin typeface="Corbel" pitchFamily="34" charset="0"/>
              </a:rPr>
              <a:t>, </a:t>
            </a:r>
            <a:r>
              <a:rPr lang="pt-PT" dirty="0">
                <a:latin typeface="Corbel" pitchFamily="34" charset="0"/>
              </a:rPr>
              <a:t>de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movimentação</a:t>
            </a:r>
            <a:r>
              <a:rPr lang="pt-PT" dirty="0" smtClean="0">
                <a:latin typeface="Corbel" pitchFamily="34" charset="0"/>
              </a:rPr>
              <a:t>.</a:t>
            </a:r>
          </a:p>
          <a:p>
            <a:endParaRPr lang="pt-PT" dirty="0"/>
          </a:p>
        </p:txBody>
      </p:sp>
      <p:pic>
        <p:nvPicPr>
          <p:cNvPr id="5124" name="Picture 4" descr="http://www.crer-vip.org.br/imgdrogas/lsd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3322346" cy="230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000" dirty="0"/>
              <a:t>Alucinações corporais (cenestésicas):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Vivência de deformação corporal: o corpo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cresce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contorce-se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aumenta de volume</a:t>
            </a:r>
            <a:r>
              <a:rPr lang="pt-PT" dirty="0">
                <a:latin typeface="Corbel" pitchFamily="34" charset="0"/>
              </a:rPr>
              <a:t>, torna-se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mais pesado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mais leve</a:t>
            </a:r>
            <a:r>
              <a:rPr lang="pt-PT" dirty="0">
                <a:latin typeface="Corbel" pitchFamily="34" charset="0"/>
              </a:rPr>
              <a:t>, as várias partes do corpo mudam de tamanho e de forma. </a:t>
            </a:r>
          </a:p>
          <a:p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827584" y="4077072"/>
            <a:ext cx="676875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orbel" pitchFamily="34" charset="0"/>
              </a:rPr>
              <a:t>Cenestesia é o conjunto das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sensações internas do homem </a:t>
            </a:r>
            <a:r>
              <a:rPr lang="pt-PT" dirty="0">
                <a:latin typeface="Corbel" pitchFamily="34" charset="0"/>
              </a:rPr>
              <a:t>(térmicas, viscerais, circulatórias etc.). Quando existe uma percepção falsa dos órgãos internos ou do esquema corporal, falamos em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alucinações cenestésicas</a:t>
            </a:r>
            <a:r>
              <a:rPr lang="pt-PT" dirty="0">
                <a:latin typeface="Corbel" pitchFamily="34" charset="0"/>
              </a:rPr>
              <a:t>. Nestes casos os pacientes sentem como se tivessem 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fígado revirado</a:t>
            </a:r>
            <a:r>
              <a:rPr lang="pt-PT" dirty="0">
                <a:latin typeface="Corbel" pitchFamily="34" charset="0"/>
              </a:rPr>
              <a:t>, os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pulmões esvaziados</a:t>
            </a:r>
            <a:r>
              <a:rPr lang="pt-PT" dirty="0">
                <a:latin typeface="Corbel" pitchFamily="34" charset="0"/>
              </a:rPr>
              <a:t>, os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intestinos arrancados</a:t>
            </a:r>
            <a:r>
              <a:rPr lang="pt-PT" dirty="0">
                <a:latin typeface="Corbel" pitchFamily="34" charset="0"/>
              </a:rPr>
              <a:t>, 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cérebro apodrecido</a:t>
            </a:r>
            <a:r>
              <a:rPr lang="pt-PT" dirty="0">
                <a:latin typeface="Corbel" pitchFamily="34" charset="0"/>
              </a:rPr>
              <a:t>, 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coração rasgado</a:t>
            </a:r>
            <a:r>
              <a:rPr lang="pt-PT" dirty="0">
                <a:latin typeface="Corbel" pitchFamily="34" charset="0"/>
              </a:rPr>
              <a:t>, e assim por diante.</a:t>
            </a:r>
          </a:p>
        </p:txBody>
      </p:sp>
    </p:spTree>
    <p:extLst>
      <p:ext uri="{BB962C8B-B14F-4D97-AF65-F5344CB8AC3E}">
        <p14:creationId xmlns:p14="http://schemas.microsoft.com/office/powerpoint/2010/main" val="28401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39000" cy="1143000"/>
          </a:xfrm>
        </p:spPr>
        <p:txBody>
          <a:bodyPr>
            <a:noAutofit/>
          </a:bodyPr>
          <a:lstStyle/>
          <a:p>
            <a:r>
              <a:rPr lang="pt-PT" sz="2800" dirty="0"/>
              <a:t>CLASSIFICAÇÃO DAS ALUCINAÇÕES SEGUNDO A CAUSA DO SEU </a:t>
            </a:r>
            <a:r>
              <a:rPr lang="pt-PT" sz="2800" dirty="0" smtClean="0"/>
              <a:t>APARECIMENTO: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Corbel" pitchFamily="34" charset="0"/>
                <a:hlinkClick r:id="rId2" action="ppaction://hlinksldjump"/>
              </a:rPr>
              <a:t>Nas doenças somáticas </a:t>
            </a:r>
            <a:r>
              <a:rPr lang="pt-PT" dirty="0" smtClean="0">
                <a:latin typeface="Corbel" pitchFamily="34" charset="0"/>
                <a:hlinkClick r:id="rId2" action="ppaction://hlinksldjump"/>
              </a:rPr>
              <a:t>localizadas</a:t>
            </a:r>
            <a:r>
              <a:rPr lang="pt-PT" dirty="0" smtClean="0">
                <a:latin typeface="Corbel" pitchFamily="34" charset="0"/>
              </a:rPr>
              <a:t>;</a:t>
            </a:r>
            <a:endParaRPr lang="pt-PT" dirty="0">
              <a:latin typeface="Corbel" pitchFamily="34" charset="0"/>
            </a:endParaRPr>
          </a:p>
          <a:p>
            <a:r>
              <a:rPr lang="pt-PT" dirty="0">
                <a:latin typeface="Corbel" pitchFamily="34" charset="0"/>
                <a:hlinkClick r:id="rId3" action="ppaction://hlinksldjump"/>
              </a:rPr>
              <a:t>Em determinadas situações </a:t>
            </a:r>
            <a:r>
              <a:rPr lang="pt-PT" dirty="0" smtClean="0">
                <a:latin typeface="Corbel" pitchFamily="34" charset="0"/>
                <a:hlinkClick r:id="rId3" action="ppaction://hlinksldjump"/>
              </a:rPr>
              <a:t>sensoriais</a:t>
            </a:r>
            <a:r>
              <a:rPr lang="pt-PT" dirty="0" smtClean="0">
                <a:latin typeface="Corbel" pitchFamily="34" charset="0"/>
              </a:rPr>
              <a:t>;</a:t>
            </a:r>
            <a:endParaRPr lang="pt-PT" dirty="0">
              <a:latin typeface="Corbel" pitchFamily="34" charset="0"/>
            </a:endParaRPr>
          </a:p>
          <a:p>
            <a:r>
              <a:rPr lang="pt-PT" dirty="0">
                <a:latin typeface="Corbel" pitchFamily="34" charset="0"/>
                <a:hlinkClick r:id="rId4" action="ppaction://hlinksldjump"/>
              </a:rPr>
              <a:t>Em determinadas situações da </a:t>
            </a:r>
            <a:r>
              <a:rPr lang="pt-PT" dirty="0" smtClean="0">
                <a:latin typeface="Corbel" pitchFamily="34" charset="0"/>
                <a:hlinkClick r:id="rId4" action="ppaction://hlinksldjump"/>
              </a:rPr>
              <a:t>vida</a:t>
            </a:r>
            <a:r>
              <a:rPr lang="pt-PT" dirty="0" smtClean="0">
                <a:latin typeface="Corbel" pitchFamily="34" charset="0"/>
              </a:rPr>
              <a:t>;</a:t>
            </a:r>
            <a:endParaRPr lang="pt-PT" dirty="0">
              <a:latin typeface="Corbel" pitchFamily="34" charset="0"/>
            </a:endParaRPr>
          </a:p>
          <a:p>
            <a:r>
              <a:rPr lang="pt-PT" dirty="0">
                <a:latin typeface="Corbel" pitchFamily="34" charset="0"/>
                <a:hlinkClick r:id="rId5" action="ppaction://hlinksldjump"/>
              </a:rPr>
              <a:t>Na </a:t>
            </a:r>
            <a:r>
              <a:rPr lang="pt-PT" dirty="0" smtClean="0">
                <a:latin typeface="Corbel" pitchFamily="34" charset="0"/>
                <a:hlinkClick r:id="rId5" action="ppaction://hlinksldjump"/>
              </a:rPr>
              <a:t>epilepsia</a:t>
            </a:r>
            <a:r>
              <a:rPr lang="pt-PT" dirty="0" smtClean="0">
                <a:latin typeface="Corbel" pitchFamily="34" charset="0"/>
              </a:rPr>
              <a:t>;</a:t>
            </a:r>
            <a:endParaRPr lang="pt-PT" dirty="0">
              <a:latin typeface="Corbel" pitchFamily="34" charset="0"/>
            </a:endParaRPr>
          </a:p>
          <a:p>
            <a:r>
              <a:rPr lang="pt-PT" dirty="0">
                <a:latin typeface="Corbel" pitchFamily="34" charset="0"/>
                <a:hlinkClick r:id="rId6" action="ppaction://hlinksldjump"/>
              </a:rPr>
              <a:t>Na </a:t>
            </a:r>
            <a:r>
              <a:rPr lang="pt-PT" dirty="0" smtClean="0">
                <a:latin typeface="Corbel" pitchFamily="34" charset="0"/>
                <a:hlinkClick r:id="rId6" action="ppaction://hlinksldjump"/>
              </a:rPr>
              <a:t>esquizofrenia</a:t>
            </a:r>
            <a:r>
              <a:rPr lang="pt-PT" dirty="0" smtClean="0">
                <a:latin typeface="Corbel" pitchFamily="34" charset="0"/>
              </a:rPr>
              <a:t>;</a:t>
            </a:r>
            <a:endParaRPr lang="pt-PT" dirty="0">
              <a:latin typeface="Corbel" pitchFamily="34" charset="0"/>
            </a:endParaRPr>
          </a:p>
          <a:p>
            <a:r>
              <a:rPr lang="pt-PT" dirty="0">
                <a:latin typeface="Corbel" pitchFamily="34" charset="0"/>
                <a:hlinkClick r:id="rId7" action="ppaction://hlinksldjump"/>
              </a:rPr>
              <a:t>Na depressão </a:t>
            </a:r>
            <a:r>
              <a:rPr lang="pt-PT" dirty="0" smtClean="0">
                <a:latin typeface="Corbel" pitchFamily="34" charset="0"/>
                <a:hlinkClick r:id="rId7" action="ppaction://hlinksldjump"/>
              </a:rPr>
              <a:t>endógena</a:t>
            </a:r>
            <a:r>
              <a:rPr lang="pt-PT" dirty="0" smtClean="0">
                <a:latin typeface="Corbel" pitchFamily="34" charset="0"/>
              </a:rPr>
              <a:t>.</a:t>
            </a:r>
            <a:endParaRPr lang="pt-PT" dirty="0">
              <a:latin typeface="Corbel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80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>
                <a:latin typeface="Corbel" pitchFamily="34" charset="0"/>
              </a:rPr>
              <a:t>Nas doenças somáticas </a:t>
            </a:r>
            <a:r>
              <a:rPr lang="pt-PT" sz="3600" dirty="0" smtClean="0">
                <a:latin typeface="Corbel" pitchFamily="34" charset="0"/>
              </a:rPr>
              <a:t>localizadas: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7239000" cy="4846320"/>
          </a:xfrm>
        </p:spPr>
        <p:txBody>
          <a:bodyPr/>
          <a:lstStyle/>
          <a:p>
            <a:pPr algn="just"/>
            <a:r>
              <a:rPr lang="pt-PT" dirty="0" smtClean="0">
                <a:latin typeface="Corbel" pitchFamily="34" charset="0"/>
              </a:rPr>
              <a:t>Trata-se de </a:t>
            </a:r>
            <a:r>
              <a:rPr lang="pt-PT" dirty="0">
                <a:latin typeface="Corbel" pitchFamily="34" charset="0"/>
              </a:rPr>
              <a:t>alucinações elementares. Em traumatismos, ou outras doenças do globo ocular e das vias ópticas, surgem alucinações ópticas. </a:t>
            </a:r>
            <a:endParaRPr lang="pt-PT" dirty="0" smtClean="0">
              <a:latin typeface="Corbel" pitchFamily="34" charset="0"/>
            </a:endParaRPr>
          </a:p>
          <a:p>
            <a:pPr algn="just"/>
            <a:endParaRPr lang="pt-PT" dirty="0" smtClean="0">
              <a:latin typeface="Corbel" pitchFamily="34" charset="0"/>
            </a:endParaRPr>
          </a:p>
          <a:p>
            <a:pPr algn="just"/>
            <a:r>
              <a:rPr lang="pt-PT" dirty="0" smtClean="0">
                <a:latin typeface="Corbel" pitchFamily="34" charset="0"/>
              </a:rPr>
              <a:t>Existem </a:t>
            </a:r>
            <a:r>
              <a:rPr lang="pt-PT" dirty="0">
                <a:latin typeface="Corbel" pitchFamily="34" charset="0"/>
              </a:rPr>
              <a:t>por vezes, alucinações acústicas em doenças do ouvido, mas trata-se, nestes casos, de um “ouvir interior”, de ruídos do ouvido. </a:t>
            </a:r>
            <a:endParaRPr lang="pt-PT" dirty="0" smtClean="0">
              <a:latin typeface="Corbel" pitchFamily="34" charset="0"/>
            </a:endParaRPr>
          </a:p>
          <a:p>
            <a:pPr algn="just"/>
            <a:endParaRPr lang="pt-PT" dirty="0" smtClean="0">
              <a:latin typeface="Corbel" pitchFamily="34" charset="0"/>
            </a:endParaRPr>
          </a:p>
          <a:p>
            <a:pPr algn="just"/>
            <a:r>
              <a:rPr lang="pt-PT" dirty="0" smtClean="0">
                <a:latin typeface="Corbel" pitchFamily="34" charset="0"/>
              </a:rPr>
              <a:t>Em </a:t>
            </a:r>
            <a:r>
              <a:rPr lang="pt-PT" dirty="0">
                <a:latin typeface="Corbel" pitchFamily="34" charset="0"/>
              </a:rPr>
              <a:t>tumores da área olfactiva ou do lobo temporal podem-se observar alucinações olfactivas.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09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latin typeface="Corbel" pitchFamily="34" charset="0"/>
              </a:rPr>
              <a:t>Em determinadas situações </a:t>
            </a:r>
            <a:r>
              <a:rPr lang="pt-PT" dirty="0" smtClean="0">
                <a:latin typeface="Corbel" pitchFamily="34" charset="0"/>
              </a:rPr>
              <a:t>sensoriais: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Sob isolamento </a:t>
            </a:r>
            <a:r>
              <a:rPr lang="pt-PT" dirty="0" smtClean="0">
                <a:latin typeface="Corbel" pitchFamily="34" charset="0"/>
              </a:rPr>
              <a:t>sensorial, bem </a:t>
            </a:r>
            <a:r>
              <a:rPr lang="pt-PT" dirty="0">
                <a:latin typeface="Corbel" pitchFamily="34" charset="0"/>
              </a:rPr>
              <a:t>como em sobrecargas de estímulos sensoriais podem surgir alucinações de natureza ótica e acústica.</a:t>
            </a:r>
          </a:p>
          <a:p>
            <a:endParaRPr lang="pt-PT" dirty="0"/>
          </a:p>
        </p:txBody>
      </p:sp>
      <p:pic>
        <p:nvPicPr>
          <p:cNvPr id="9218" name="Picture 2" descr="http://4.bp.blogspot.com/-7X_MO-adZ8Q/UM4-2No3sTI/AAAAAAAACYE/04eM04hOeWs/s1600/Imagem+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4" y="1478237"/>
            <a:ext cx="2592288" cy="332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37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latin typeface="Corbel" pitchFamily="34" charset="0"/>
              </a:rPr>
              <a:t>Em determinadas situações da </a:t>
            </a:r>
            <a:r>
              <a:rPr lang="pt-PT" dirty="0" smtClean="0">
                <a:latin typeface="Corbel" pitchFamily="34" charset="0"/>
              </a:rPr>
              <a:t>vida: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>
                <a:latin typeface="Corbel" pitchFamily="34" charset="0"/>
              </a:rPr>
              <a:t>Surge, por exemplo em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celas de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isolamento</a:t>
            </a:r>
            <a:r>
              <a:rPr lang="pt-PT" dirty="0" smtClean="0">
                <a:latin typeface="Corbel" pitchFamily="34" charset="0"/>
              </a:rPr>
              <a:t>. Tais </a:t>
            </a:r>
            <a:r>
              <a:rPr lang="pt-PT" dirty="0">
                <a:latin typeface="Corbel" pitchFamily="34" charset="0"/>
              </a:rPr>
              <a:t>alucinações durante o isolamento são amplamente determinadas pelo estado de humor. </a:t>
            </a:r>
            <a:endParaRPr lang="pt-PT" dirty="0" smtClean="0">
              <a:latin typeface="Corbel" pitchFamily="34" charset="0"/>
            </a:endParaRPr>
          </a:p>
          <a:p>
            <a:pPr marL="0" indent="0" algn="just">
              <a:buNone/>
            </a:pPr>
            <a:endParaRPr lang="pt-PT" dirty="0" smtClean="0">
              <a:latin typeface="Corbel" pitchFamily="34" charset="0"/>
            </a:endParaRPr>
          </a:p>
          <a:p>
            <a:pPr algn="just"/>
            <a:r>
              <a:rPr lang="pt-PT" dirty="0" smtClean="0">
                <a:latin typeface="Corbel" pitchFamily="34" charset="0"/>
              </a:rPr>
              <a:t>Por exemplo</a:t>
            </a:r>
            <a:r>
              <a:rPr lang="pt-PT" dirty="0">
                <a:latin typeface="Corbel" pitchFamily="34" charset="0"/>
              </a:rPr>
              <a:t>, o medo determina sentimentos delirantes de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perseguição</a:t>
            </a:r>
            <a:r>
              <a:rPr lang="pt-PT" dirty="0">
                <a:latin typeface="Corbel" pitchFamily="34" charset="0"/>
              </a:rPr>
              <a:t>, e as alucinações surgem como uma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confirmação do delírio</a:t>
            </a:r>
            <a:r>
              <a:rPr lang="pt-PT" dirty="0">
                <a:latin typeface="Corbel" pitchFamily="34" charset="0"/>
              </a:rPr>
              <a:t>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15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Alucinações – O que é?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smtClean="0">
                <a:latin typeface="Corbel" pitchFamily="34" charset="0"/>
              </a:rPr>
              <a:t>Alucinações é </a:t>
            </a:r>
            <a:r>
              <a:rPr lang="pt-PT" sz="2400" dirty="0">
                <a:latin typeface="Corbel" pitchFamily="34" charset="0"/>
              </a:rPr>
              <a:t>quando alguém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ouve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cheira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saboreia</a:t>
            </a:r>
            <a:r>
              <a:rPr lang="pt-PT" sz="2400" dirty="0">
                <a:latin typeface="Corbel" pitchFamily="34" charset="0"/>
              </a:rPr>
              <a:t> ou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sente</a:t>
            </a:r>
            <a:r>
              <a:rPr lang="pt-PT" sz="2400" dirty="0">
                <a:latin typeface="Corbel" pitchFamily="34" charset="0"/>
              </a:rPr>
              <a:t> fisicamente experiências que quem está próximo não pode confirmar através das suas funções cognitivas</a:t>
            </a:r>
            <a:r>
              <a:rPr lang="pt-PT" sz="2400" dirty="0" smtClean="0">
                <a:latin typeface="Corbel" pitchFamily="34" charset="0"/>
              </a:rPr>
              <a:t>.</a:t>
            </a:r>
          </a:p>
          <a:p>
            <a:pPr algn="just"/>
            <a:endParaRPr lang="pt-PT" sz="2400" dirty="0" smtClean="0">
              <a:latin typeface="Corbel" pitchFamily="34" charset="0"/>
            </a:endParaRPr>
          </a:p>
          <a:p>
            <a:pPr algn="just"/>
            <a:r>
              <a:rPr lang="pt-PT" sz="2400" dirty="0">
                <a:latin typeface="Corbel" pitchFamily="34" charset="0"/>
              </a:rPr>
              <a:t>A alucinação pode ser definida como uma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percepção de um elemento que não existe na </a:t>
            </a:r>
            <a:r>
              <a:rPr lang="pt-PT" sz="2400" dirty="0" smtClean="0">
                <a:solidFill>
                  <a:schemeClr val="tx2"/>
                </a:solidFill>
                <a:latin typeface="Corbel" pitchFamily="34" charset="0"/>
              </a:rPr>
              <a:t>realidade</a:t>
            </a:r>
            <a:r>
              <a:rPr lang="pt-PT" sz="2400" dirty="0" smtClean="0">
                <a:latin typeface="Corbel" pitchFamily="34" charset="0"/>
              </a:rPr>
              <a:t>. </a:t>
            </a:r>
            <a:r>
              <a:rPr lang="pt-PT" sz="2400" dirty="0">
                <a:latin typeface="Corbel" pitchFamily="34" charset="0"/>
              </a:rPr>
              <a:t>Por exemplo, o sujeito que alucina pode ver uma pessoa num local onde não se encontra ninguém. É uma </a:t>
            </a:r>
            <a:r>
              <a:rPr lang="pt-PT" sz="2400" b="1" u="sng" dirty="0">
                <a:latin typeface="Corbel" pitchFamily="34" charset="0"/>
              </a:rPr>
              <a:t>“percepção” sem objecto, sem estímulo externo</a:t>
            </a:r>
            <a:r>
              <a:rPr lang="pt-PT" sz="2400" dirty="0" smtClean="0">
                <a:latin typeface="Corbel" pitchFamily="34" charset="0"/>
              </a:rPr>
              <a:t>.</a:t>
            </a:r>
            <a:endParaRPr lang="pt-PT" sz="2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S3yda-Fqvi4Mw3k_M7evWnj9CoGJBqBS5TT9rJjJQ2YRGGFRF6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19" y="3694735"/>
            <a:ext cx="2335273" cy="2995753"/>
          </a:xfrm>
          <a:prstGeom prst="round2DiagRect">
            <a:avLst>
              <a:gd name="adj1" fmla="val 16667"/>
              <a:gd name="adj2" fmla="val 15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latin typeface="Corbel" pitchFamily="34" charset="0"/>
              </a:rPr>
              <a:t>Em determinadas situações da vida: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O doente ouve segredar sobre si, como conjuram contra si, como combinam a sua execução, ou então ouve os passos dos seus carrascos, sente o cheiro a gás que é introduzido na sua cela para o envenenar ou julga sentir </a:t>
            </a:r>
            <a:r>
              <a:rPr lang="pt-PT" dirty="0" smtClean="0">
                <a:latin typeface="Corbel" pitchFamily="34" charset="0"/>
              </a:rPr>
              <a:t>o </a:t>
            </a:r>
            <a:r>
              <a:rPr lang="pt-PT" dirty="0">
                <a:latin typeface="Corbel" pitchFamily="34" charset="0"/>
              </a:rPr>
              <a:t>sabor do veneno na sua comida.</a:t>
            </a:r>
          </a:p>
          <a:p>
            <a:endParaRPr lang="pt-PT" dirty="0"/>
          </a:p>
        </p:txBody>
      </p:sp>
      <p:sp>
        <p:nvSpPr>
          <p:cNvPr id="4" name="Botão de acção: retroceder ou anterior 3">
            <a:hlinkClick r:id="rId3" action="ppaction://hlinksldjump" highlightClick="1"/>
          </p:cNvPr>
          <p:cNvSpPr/>
          <p:nvPr/>
        </p:nvSpPr>
        <p:spPr>
          <a:xfrm>
            <a:off x="8604448" y="6375452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037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orbel" pitchFamily="34" charset="0"/>
              </a:rPr>
              <a:t>Na </a:t>
            </a:r>
            <a:r>
              <a:rPr lang="pt-PT" dirty="0" smtClean="0">
                <a:latin typeface="Corbel" pitchFamily="34" charset="0"/>
              </a:rPr>
              <a:t>epilepsia: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Podem </a:t>
            </a:r>
            <a:r>
              <a:rPr lang="pt-PT" dirty="0" smtClean="0">
                <a:latin typeface="Corbel" pitchFamily="34" charset="0"/>
              </a:rPr>
              <a:t>surgir, por exemplo, em </a:t>
            </a:r>
            <a:r>
              <a:rPr lang="pt-PT" dirty="0">
                <a:latin typeface="Corbel" pitchFamily="34" charset="0"/>
              </a:rPr>
              <a:t>vivências alucinatórias integradas em episódios </a:t>
            </a:r>
            <a:r>
              <a:rPr lang="pt-PT" dirty="0" smtClean="0">
                <a:latin typeface="Corbel" pitchFamily="34" charset="0"/>
              </a:rPr>
              <a:t>psicomotores</a:t>
            </a:r>
            <a:r>
              <a:rPr lang="pt-PT" dirty="0">
                <a:latin typeface="Corbel" pitchFamily="34" charset="0"/>
              </a:rPr>
              <a:t>.</a:t>
            </a:r>
          </a:p>
        </p:txBody>
      </p:sp>
      <p:sp>
        <p:nvSpPr>
          <p:cNvPr id="4" name="AutoShape 2" descr="data:image/jpeg;base64,/9j/4AAQSkZJRgABAQAAAQABAAD/2wCEAAkGBhQSEBQUEhQWFBUWFxkYFxYWGBQYFhgWHBgXFxgXGBcaHCYfGRkkHBgYHy8gIycpLCwsFx4xNTAqNSYrLCkBCQoKDgwOGg8PGiwkHCUsKSwpKSwsLCwsLyksKSwpLCwsKSwsKSksLCkpKSwpKSksLCwpLCwsLCwpLCwsLCwsLP/AABEIALQBGAMBIgACEQEDEQH/xAAbAAABBQEBAAAAAAAAAAAAAAAEAAECAwUGB//EAEEQAAIBAgQDBgMFBwMEAQUAAAECEQADBBIhMQVBUQYTImFxgTKRoSNCUrHBBxQzYnLR8IKS4RWywvFDFjRjouL/xAAZAQADAQEBAAAAAAAAAAAAAAAAAQIDBAX/xAAtEQACAgEEAQMCBAcAAAAAAAAAAQIRIQMSMUEEUWFxIjITQoGxMzRSkaHB0f/aAAwDAQACEQMRAD8A8Y4ck3BXovaJsmBw6fiZm+SgfrXBcDSbq13XbMwMOnS0W+bf2FdHiK/Ij+r/AMBP7Tir58RrreyzWL6hLuBtlEE3cSLl63kQCS7EErm6CNTAisPs/wAHOKxVu1BylgbjD7lsauxPIBZ1NXce7RvezW0Pd4ZTFuymiBQdCQPiY7ljJmu6f1Okcnuar8d4fhmZ8DYuXbn3LmLKMifzLaA1bpm+VYuM7XYy6ZuYm8fIOygeirAA9Kyl/vTVKigs6TgXb3GYS4Sl1nVvjt3SbiMPMMdPUV2a/tlcgCzg8PaP3jlBnroANK8qY60fgd6UtOLzQtzSPdbXEjxLCi7hQiX00uWSqEMOqSPlWXhr18MVuM4I3U6f/rtXGcCxDIQyMVPUEg16NwzjxugDEKLsbPEXB/qG/vWNOPwJ1IP4ankNYmOflFdQ9rPDr026Vl4K3aGxc+oAj3rZwscpFZTZpFdCt26uS3rVgUVKKxcjZRKjaqNxJogio5aLHtM67hpoLGcJZ+UACNYittvKs/FW5rRSZlKKMTHMuGEqQzqpW2BrBbVrh8+gry7jmGLEsSSTuTqa9N4jhZ0HOue4rwW0s97eCxuqqS3pW8FRjJ2eR4/C7/SsxMCzsFRWZjsFUk/SvSnwuBsMb7XO/wAo8FhlIbPyz8orNsdtcfiLvdYRLSM0kG2iKVQbkudFUDma23ErkP4/+z/EXreEPgs2bWFtLN5smU6tcld5zE1w+I4faSTaxFq6y/dyXFJHPKXEH0rf7YDEYhrSobmKWxYS3euW89233xLNc8YEGCw18q4h0IJBEEbg6H5UQeOS2s5CL99g2hIB1EaaH0psJjClxXmYIOusjmPlRWC4RdxCTaQv3ZhiIgA6iWOg57mgb9koxUxI0MEMPmNDV2TtTVML4lY7q9K/CTmX84q1xrcAmGUXF6fi/uPapAd5aUc9QP6lG3uv1FV4RpFsn7rZG/paY/WqMes8o9W7E4/PZtk80UH5FD/2CuA/aPwzJeY+ddH+zW+cuU//ABlgfYqy/WR71b+0nB50Fz8Q19djXk662zTO/QlijxylU3WDUaRqxqVKniigGpU8UqKA1ezY+2X1Fdj23P2trysL+bVxvZ1ovLXZdtk8dlutgfQmunwv5hfDDU+0wv8A6hcYYYe39mpLNdZfivEnwhzvlUQAu3Oh+F4BLsobmRz/AAywHdk/hdplZ2B260Cw3plG/pXY1ycdlt3CsjlHUqykgg7g9KqyGuixeFTFut1MRaRilsXEvMUZWVAjMGIIcHLOhnXageN9nbmGCMWS5auybd22c1to3E6EMOYIBpKQUE8Jx2EQBcRhmuEnxXBdKsByypEaedGcR7PCyFvWbgvYZz4Lg3B/A4+64+tcs1bXZ7tJdw2YJlZH+K3cUNbPQlTzHWhkvg3+FNtXZ8IbUVznD+0lm5AvYW2P5rM22Htsa7TA8CVIZ7ypbYZlDgi6R/R+tZSdEpM6Lhh2rorFsgdKweH46yoi1mP8x39ulbGFvA/5Nc0rN4UaCVKq0NTFYs6ESpqemqRkGWqLqDn9KvY0NfatIkSAMT3I1YNpzFc1xfhCX2Y27y5j91/CfY7GtrHtvXH8YbeuiK9zmk/Y53ifYTGO+VbDf1aZI65piKhdt8O4dYvWL167iL1wKt393hQqg5u7DnlO/WgOOcSuwV7x8vTM0fKa4y/qSOoPz3rVRb5ZKklwaPFO17M6DC95hbNoZbVu3cYQObMw+J2OpNafD+2/e+DGrauK6FVv3LKXLltx8LMdC69RvBrijVqaoR019tj+la7VRV9mvd47duN3TMmQSFVERbc8mCgRqRvvWZ/1BxzA/wBK/wBqhYsOTKg6c9h8zReNwHjnOgDANGbrryHWapIze3dksw/E37p9QcrIwBAjmPbcVebyFj9mIuJmEMw8Q8Uc48QNDYTBDLdHeW/hHM8mHlVtnDOERss92+6+IZG9PMH51Ssyajbo6DsxxGMQyqAqsVbSSTmU6k+pFdp2iw3eYRhuVJPoG1ArzzhVkpiEY6KAoJPPK4HvpHzr0jCN3lt80TctzHOVJH5CuDzI4s38aSukeD8RtZbhHnQtbnarD5bzetYdcy4PQYqVKlTJFSpUqADeEPF1fWu/7VrNjDP/ACun5MP1rzjCvDD1r0rF/acNVt+7uKfZgVP6Vr4z268H+n9wl9pw11fzrf4J2RW5Ze/fxNrD2kAne5d8Uhfs02mDuRttWFil1P8AnWtbCvPDLgXdcUjP/S1t0U+cMD869HVVPBxrsLOJ4ZY0S1dxrc3uMbCDyVFlj6k1rYDtHgL9i5grtk4O3cbOl7vHurbvAQGKsJCkaGK4ORzqVwAHrWThY9x3uB7BYBcpxXFbH9NmWkf1H+1aY/Zzwy4fsOJoOgaP+K8vD6HQaa0rVzUbUtkv6gv2PYcLwjh/DAbtzELi7w1t20grm5FtTWThuMNduNcuMWZjJP6elee4W+NZ6fqK3uHYyI1kdaWys2ZyZ6jwjG7V1uBxdeW8L4jtrXX8N4n51nKNji6O7sXqJR653C48HnWsmI8APU6elc0onRGQdmpi9CDE0jiKW0vcEO9A4i7TXcTWbi8XVxiZykDcQv1x3GcRvWzxPHb1yHFcXIroijnbOc4zdkfSuZuSWkcvl71tY68PEDqYmB5dTXP4i8W0+QH+a1uhIm+GUHVh6bfWKtwnxQpQTI3k7eYqq7hSVUkhdIMnptp6UsOiK6kvMEfCp/MxVh1yM9ufiur82P6VficMpW2e8X4Y2bkx8qou2bYYg59CeS1fdS33dv8Aife5L1FAr4J4LBeG5FxD4I3I+8vUVVYR7a3QZUwp6feFWIlsWTq65mAkgHYTsD1I+VW4UOtpsrowYhVkiBrJ0bbl86ZDfIUMz3BrMZhJOwGQ16TwhjBJgRn05hI8IH5+9cJw3DG7dhnUqGfQEa6KoGmm9d2wyWbt0gRGRSCTJ+8dfMVyeXJKJfjq2eT9s3m8fWubrU7QYjNdNZlcaWEekxopRT0qdCGilT0qKASmDXpnZJu+wl61za2Y/qAzD6ivMq7n9nfEMt1QetRJuNSXWSllUYuMTc9RtUDxJhY7gAKpfOxA8TsNFzHoomBtqa0+0GC7q/cTkrsB6Eyv0IrDzV7utTaku8nE8MTDWrmQazJ+g+dSQAidj/aou2pHPketYmdjmBsOXLWmSyNCDzprRMa+07+1WfHqNI/LpTDguwPEbljNkCeRa3bcjXkWBitTCdp0b/7iwlw/jtnuXPk2UZWH+maxVaduen/B9agbYGu3VenvUuKHfqehWOF3GKvh0e5ZcBkcCQPxLcOyspkEnTSa7PgXDLSWzfv30NtGylUky/4Q2x9q8pPG0s2HsWGZzcgXLnwplGuRBMkExLNvA0FbqcXa3w1Ecx3t4XLY5lFTKzn+UtAHoawkmxqkz0gdryW+zVUTksAz6+dFLxwsZJ/QD0FeUYLi+o1rXscbI50tiQnJnpScV86keJedcFa47tVjcb6GlsHuOvv8VrIx3FNN65y9xs9azb3F5O/r5DrVKJLZp47iMzrXL47iMmAdDp78vrUMdxEzC6xr6+ZrJxmJVdQSSdo5e/XzrRIkrujKcznL/L94+3KhnMEi2hjrsI9R/ek7lxmRQPxE6x5yajibilVYkv8AdOsLI/4/KtAosRmyN4kUggwBPUHYGntW3YgZ3MmNEP6xTYIu2YABFKnUDKJGo13O1WYCzmeSzXMsnSQsgEwWPnVEvFl16yzXCBcca6CV9NpmiruD0E3bgVdNAfEeZ+fOmwWEZQzMFiD4VMAaGS7b+Ub60MeII7EBWaRBCEqgXbpJjz6UzHLeOi93cGCzFDsq5Sw8wQ2/+RVLvFzLd1CTlX74iTJPKY51VicqMEBAIEeAFmM66MdhryqyIuXCQE3E/FcMkLPl9KRdYOi7JWCQoQKrfxNSSZJ2aBO3nXTdsMU1rClLm+6gHQA7/Osfsxg74utFtiCYDcsugknbar/2q3DmI5Rp6RXJ50YxUKfPJXgynLUna+lVX+zyLGXMzk1RUn3qNc9HqNipUqVFAKlSpUUA1bfZjF5LwrFq/B3crg+dS1aGj0HtthpdLg/+W2D/AKl8J94iuKvrDGu+v/b8OzDVrJDf6D4W/Q+1cTiwR8//AFXpaEvxPHXrHBz6qpjBTlHpP6/2qq0J35aj+1TYGfY1FfEDyM/Pf61RzofLJzba6+vlV6WumgO3r5+dJBMg8og+YGsips48I1HPzPqf0oJbKxahsvNvkv8AhqFwANmnflHsfKrbpgSdBIOm5kT+dK/akbHeVA3Cny9aATB3trOhInUSK6HtMcyYO8pAFzDqoU6QbRNoxP3SVn3NYVzDjKIYSvI6aHz23mr+LYtriWswhbSC0u0QBM6dSSfepayWnglYxDAjQ7+v5UX/ANSgnXn+tYKuRsYoq9i2DHn6gUUKjescW1HqKk3F/OsDD4oZlleY2J6+dJmBOjR/Vp9aVBRtvxk89ajiOICMq78wxOp8vToax7NlswkSNyRqIGu4oe65JJPOigoPu44t4H8PTSIPmOYqDAIAtweLcT8I9Y3nfyqnCYjXxDMFBOvKNoPrFXYW4sMxzwPumGBJ+VULgrCXAZYgL1PwkdABv7UZhrKlW7vSRMuOY/AOek+dW4K5nJnKVA+Hu29ABuB60ZbwTZS4CBv5XJIExAg6COkfSmkZymA4PDjMZJd8piY3Ij4dhz+IirBeKETA5R+mmp9FAHnU8UIXxDKR0Aaf9K+EHzJNEcJxyhlZlzfzN4nHv0nkK0hHc6MdSdRcqsmmGYLmH2aH7jwG/sq+e+vOsziejagnNqESQvQy27V0HHeIm4GZMuYBQoIBkTrodNdAJrDONJthTpc1KqScsbRHImNAdKrVioukzPxpTnHfJV7FOIS5kR2PdCIMCDptA3Mjr0pu/wDtItiO8BhvvFt/bxCIobCMWZjcJybXCZ06QPxDkKv70rmtoMrL4lO7HrB5SNdOlYnW10d72P4tcXIDENIMkyCwgEgHrpr0on9pdouiv+JAT67EfMGsPsM5F7xkKtwTDanPzAXzjMJ5gV2PbawbmERiZMEE/WfcGfevO8rEkzo8bGEeBXVgmoUTj7cOR50PFM6xopRT0qZNjRT0qVAEaQpU9RRR6F2B4mCe7fVXBUjyOhrJ4zwtrTvbO6krPUbqfcVj8Bxxt3AfOu87SWe+s28Sm4At3P8AwY/lXT4c1DUcHxL9ydRWjiAxyg8x+WxqM7giY18yKIYQSCN/bXmKqaBrB06dP80rrkqZw90W99tAnXrtzB/zpSSxBgmTMgkwDPKdzToQojrtO5H6GdqiwK+Eyf5huCeXl6UiQm3ZGunlIksOmhjaoBSJU6DqdS43I/zaoqmoDeIbd5v7Ac/famxF9TDyxKmI0GnL9aCUslVvDDNAYEMNJkEztv51WMyKw1BDD9R70TeKrsnwsCJJ+FtRT3MR/EXKpUaga9Rsd+dIu2Bd4p+IR5r/AG2q3EYaSCpBlRpsemx9Kr7tW+E5T0bb2YfrU8VYYKhI5EeWhPMetIvsoyFSJBGvOnxSw7ep/OnTEsNjp0Oo+RojG4jxnwIZg7EbgHkaB9lWBJzwNJBG/kaguLf8TfOrsPi0DqTbGhGxb+9K9cyuVVEkGNix8t6Qu+CeCxTsSsk5lIGxMxI5eVW4ZrmouOUVhuzRB5EDemuY57YgN4zvEAJ5CNM3XpVQXvjppc6cnPl0by50xBNlitzKXckfEZIQDmepH50+Hx6teByZQJjKYAUAmCDIO1V38SEXunXMR8TTDDooPNR6b1HCW7cOwZlhSPEJ1bQajynlQTSeWFWOKISBLCfL/k0b/wBWTKyBiSkmcpB0Ouza8+lYmHwQzrFxD4hzIO/mKLs4ZO/YNcBzFxCyTqDz2p2yJQiFYnHjEKY8IUq1wwBmA5wCdZ/OgXX94m4TlyfGei7KR1P3Y9Klw5zcbu0GW2QQf0Zzz1iqFxwVgq/wxIbq4OjE/p6CixxjWIk8bf71JXTJoV6jYOep5E+lXhzbthhHfJEk7qh+H3Gx6Aiq8On7u/eNrrCD8YP3v6Y+tKxYyXS7mbfM83Vtco6kj5UDdV7GlwAReDFslq5BDsfhuA6RzJB09DXrgdcThWtgGROhic/3hHIGMwHrXi0NcutY8/s4+FSNR7EbmvQ+xfaVVUCQzrCXmI6aI6r5HQnnHnXL5OnuiaacqZ5t2q4Wbd06c652vb/2h9mMy94qwGE+/P26eUV41jcIUYg1z6UtypnaC09KKet6ERpU8UqKAjFKKelWYDoYNejdi+JrcRrNz4Lgyn35+x19q84rT4LjzbcGamcbyuR2bXF+FvadkYaqYn/tb0IoBbmkjfnPL26V3PEbIxeGF5P4tpYaN2t7/Nd64jFMynNoQdDI3/8AY1r1YzWtp71z38nLqwyVqsSYn+U7jzHX1qWHcgFh4gNgdGn15imyZ8sbRp+JR+opnGZgvwn7rcj5n85rMx5DcAwI6TJjQGdBPSZ5096y8nKxIYQdtG3Xy18utUozSfBmAygE9Mw1kelX4i7AWIMXMp00EE6Aeh3pmXEsFFw3AhJmO7G8ESGjzpu+DXCGXdN10PwA7bGpHFPlJB0ytoAI+ONR71ZcwgN9cp1yrK+qfd6+lBSfqZn7sp+BwfJvCfrpRH2iWvvLlf2gj5Has8jkaO4diGAdQd1JAOokQdj5TUm0uCn97B+JFb2yn5iiMYbZyGHEoNip2lefpVOe23xDIeq6r/tO3tRV3hbtZRkhwsqSp85AIMEb0Eul7AgtWz99h6p/Y1o3LQyq9tla4yxr4SI8OYBt2Me1ZVzCOu6MPUGrcbtbH/4x9WY0A1dZKL1hlPiBB86vwYyq1z8Oi/1H+wk/KoWca66A6dDqPkaNxN62bdsMpWQWlNpJInKfIdaEU74A0x7RDQ46NqfZtxRl9bfdooY283jIPiEmQNRrsOnOhv8Ap+b+Gyv5bN/tP6TVvEsI+eMjeFVX4TyAn6zQJ02SwPDWN1CsOMw1Ug7Gdtx8qfCYcJeU3HAOceFfE2p58hUOG4RwzNlbwox2bcjKPzqu3w24CCVy6g+Iqv5mglvLySv40q+VRlVH0UcyDux5mrL+CCu7P8GY5QN35gDy11NS4glu3deftGzEwPgHqd29tKq4reZ2RjuyLAGwiVIA9tqAWaosxGa+LRETqmmgAGo9AFP0onE4fvLI1yJaOVWaQGU7kDcnNO3Wmw1zuLF0QDc8MggEJMj/AHRvVOGttctXXdoEoMzT1JgAfkKZP7IniLs2l7mSZ7t2iGMaqAOQj8q2OGYk4a5bvAZ3ueG4o1C8mMc2MSOQg0uH4NLdvKguP3qeI5dc24UGfBK7HzqTKvhtrbZLdxApzXVDSNBOm4bl5nrTq1ky35weq8Jxq3rHdXnDv8BI11iULHmSp+kV5T277Pd1cbSK3OyHEhbUR3amGTM10NGQZ0aBvBkbUV+0nEh1tk6sUBY66kiefLWvNnBwnaO/SnuR486601W3viNQiumjayNKpRSooLKqVPTxUUBGpKaUUoooZ2fYztAbbgE6VqdqeBIDnTS3dHhO4DfhPSCfka8/wt/KwNen9luIJibJsXTo2x/C3JhRp6n4E935XyKStHn920VBB0KmfY6fmBRFq+pUToSCPLNsT5GD6elaHFsC1m+1q4OcEevMe9ZVu2rKygkEaw3lvqPKu+cdrxwcc1XJIYQhHhhHh3MRr9fajLcEiAWQnOWHJgIgD/N6EwYcGJDKdNIaOhj1ip2rl0Eo+fKdDAIg9RFZkNN9hdgIqopaZYhyBMBtlPnz/wDVC8QlL1tjv19HI/KoYbAXFZkKmCImNJ3U/OPnV+Mv+HxDMuaYO4zANoeWs0yaqWMgl/FeNluLnAJE7Nv+L+81bgMMpuKUaZ0KtAaDp6HflT4/BZ3zWyDnAbKdG1HyOs7VnFSp1BBHI6GpNFlYHvWSjFWBBHI6GjeHYghLgHIZgDqCBowI9D9KnjsawuEGHVoYBtdGAOh3G/KlgXtd4pBNszBDarB0PiGo0PMUA3cckdSM1lmEfEgJkeY/Ev5VPG46Rb7xQ4Ntddm3I0YenOaFxOFexc5ggnKw2McwRRmLe3cS0z+BipEgSpIY7ruN+VMVLDBRhEf+G8H8LwD7NsfpT8UsMhtqwIi2v1k/rVV7AsonRl/Eplf+Pei8ZjmVgshlyJ4WEr8C8jtvypFZvBmruKN4liWF54Zh4iNzStrauEb2mJH8yH/yH1q3iPDyb1wq1s+NtnUc/OKBNq8kMLiX7u942+EfeP4xQE61q4fhVwWrvh3yCZWPineY5UPbwSAgNcBJMZbYzan+YwPzoBNZG4hbLYhwoJJbQD0FaIwxS1bygNdAcAgjLbE7k7ZtSPKo8Q4yiu62rQHiILMSS0aaxAA8tqni0ZxaDnKmVYRQBnZtYVR6jxHamQ23VleFw6C2w1vPcdU0kLPxHXduWum9bPFbQtNcQZLdtbalPDmfQjMQpPWdT5VRgL5NyLXhS0CoVdAWiXYnnppPpR9i2jhWuiWIYM7SAw+8QOnME7lTpVUc85fVbMvFYiUaO9uEdyd4E5DrABirrlhTetg2WX7S4QQxA0gn4hESDW9w62t05VzQsFmYZUi2BuREfEBtyOlddZ4bh8PhRdFsNc8SktmInMZ8LEjmKx1dZafJenCU3hUcXwTs0gtrccstoa+LL9p4gzQPwtAWeg86xO2XHe9dtaI7S9qWdiJ02jkPSuNv3ixmsFeo9zO7ThsXJQ2ppoqUU4WtkjSyMUqnlpqKCyiKVSpVFF2Rp6eKcCnQrIxW72b4gUuDXnWJFE8PaHFKUbQWei9u7PeWrGJG8d23qNVP5iuGu+G7PJoPsw1/WvRwc3Crs7rkInXUHb32rz7FqrqCPCQSvkeY9OflW2g92gr6dGWqlyZ1xSrEdDRGKukhWk6iDqdxp/b50sZaaVMGSB8xoats4J2tsCsQcwmB5Nv7H2p0YtrDKrrk21aTKnKfzU/mPatO663k5IWQEEfDmT4gRuDBJoPBYQeJGdfENgZOYajQaTy96twV8MRbtrBBzJO7MNwTsJEiKZEkuuinE4VhZUnXKSuYQQQdRqPOapt8QMQ4FxejbgeTbijbYaxeZTKo+mu0HVSeRgx9aGuZCSHHduDBI1SfNdx7UFJ3yEYnDJcS2yNlOUrlc75TybaYPOKzLtllMMCD0NH4jBsMODoyrc+JdRDAc+Xw86GtY9gMrAOv4W5eh3X2pUOPsFY3GslwxBVgrFW1UyoO3XzFWNbt3LAynuyrnRpK+JQYDbjbn86fH4VLgtlGyt3a+BzHWIbY6RvFD27DLbvIykEZWg+Rg/8AdTIVUvUqa1dsnMJH8wMqfcaGi+J4tGufaWwZVPEhynVF5bH5Vn4fFsnwsR1HI+o2NaPEMUjd2z2x4ra6ocp08O2q8qOimnashw/B22upkufeHhcZTEzuJH5VTc4c5YmUMknR06+tEcMsWjeQrcIM7Op/7hI+lCtwtvutbb0df1igV0+Qqzwu53FyQBLJqWQD7x3mlw3h6i6rPdSFlyBLGFE8hH1pzwq4MOAVAm4TJZQIVQNyfOnw+GS3ZuM7hsxCRb1MfERmOg2HWgm8PIuHqj3QEQvuzM+ug1MJsJ21neinvAM15/tbrHIij4FJ0gRvlBjTQEihbWJLWXW0oTM6JC/E0yYZtzy02rRwvDwrAuYW2CqAfEWgl7h/CAJPX4aCZOuRXMRdCLZw4Csxgm2I02clt4LaanZKi95FZmU96wKWVmSoB0MA6sdD5a1G7fa5inS2It2g2VOUKIUseZkySav4bY7vuwpBgm7cu9NNEtzuxC7+dMzdJGtwhz+8KL10BTcu22EMVCtEA5RlBG9d5xi+HwTAyrJl8J5A5lAn8RCgmvPez2HvXAAhFn7Qd2hfKzSpzSOZ2JnrXf8AaoBMLo2cvJZt5IATfmBFcXk1Z1aCweJcYH2h9az4o/ibS5oOK6YqkbWRikKnFKKoCMUqlFKihWDRT5alFPlqKLshFKKsy02WigsjFX4FfGKry0TgE8YpNYFZ6XZMcNYnbPbn0zSfyrz3Ep4ri+49jP5E16DiRHDG/qX6BjXE466ovqrDTKokb6qAZ6itPH/gP5ZOowTDY5hZK7hSDEnY6aHlr+dPhLYZxlaZ0KsfFBEaHZqbC4PxFQQwIKmN55aHXcUAQQddDQY0ndFhRrb6ggqec8jRF3Ck3Tk20cHYAHUGeVSxeNcMGDGGUN1Go10PmDSxmLZ7SEnQSpAAAkQRIG+h+lAZwazZntr3bZs0gQDlDj4lIP3W3B6zVF7Bm8oZ7To4OVyqmJ5MU8xpI6VRwa43d3ADCrDMTOXKfCwMc9iOelGW7TXZe088pdgA4OmS4Cfi8+frTMX9LB7uDu4exI+8+66ggD7w5anYige+tv8AGO7b8SfCfVOXt8qPxAjKMOxlJzJqDJMmAfjXSOum1BKUuHKy9250lR4SdtU5e3yoNI8Wy7jHD3DAjxqqIMymR8I3G435xTcIxzeJG8alH8LajRZ05jblUuKWLiXmdDIGmdDI0AGsbbc6lwvHK90d4gJhvEsK0ZTMxo1HYcw9QTu7T/Cxtno2qezDUe4q/HYBxZtHKTGZZXxCJBGo050P+4o38O4D/K/gb5nQ/OiLaXbdm4pzoVKuNxI+FoPPcUFN+jBeGaX7f9a/nQ1zc+tHYXjNwOpLZgGB8QDc/Op4zHut11ATRiNLadfSkPNlOIP2Fr1c/VRVlnDM9hQokm4xPSAq6k8hrRxu4hrNoqvNwfAgG4PMedXNh3uWEFx9AzllTJ/L8RHhX1NOjPdS/UXDQtqw7IQ9xWMMJhXKhVyfibU6+VaFvgxC21YkSQXMEkiQW1PUjfXRRVnBsV3QyWSEY+NZAbNlB8RzCYjUHSTAAqaceuXwoaGLZjlYDM1pRoQY0eQfWqVHLJzbdEbWAtlLue5btq76rmhjHign4mJkaeEaU+LxNpbvxKqFMttwy+FYygrEkDSDEHehHuWrlkA20VmaQuQK2ggnKCM2pjwxttVa8OLCyipYzMzZcxfYxHgYyNZ3HKhukNRt5ZudnMTlY90JuWjDASqwW1drjeIgc9pEV0/bfHr+7WwCNVzGNvFBgDkOg6VPhPZk53uXX+zVQGtKoVGJUCDsSJBMxyrju2vGS7muGT/EnSO7TTjE4nGGWNUxVj6mmiu2h2Qy08VLLTxToVkMtKpxSooLB4pRUqVQaWRp4qUUoooLIRR3CrcuPWhIrc7NYPNcFTPCsDtuLtk4einQOxB8oQ6/MivO+Ngi6PT8iRXe9t7wCWbI+6oLerlf0H1rgcVipC5hmEt6jxcj77VpprboJeuSdR5QPimi6WHUMPeDV+LxZzsGAcbid4Oujb86fE4PMEZCCCsakA6GNjp0qnHWSFQsCJWNRzBj8oqTNU6DEsWrttTmNsqSsMJBnUeLSOe9K3glCOrsfDD5cpDGNDE6bHfyoLB6h06rI9V1/KangeJMjAN4k5q2uh0MdNOlMTi80y3D4ouSgGVcjgKNtpk9TpvQeHxTIZU+oOoI6Ec60rCWlxAUhk8UaEMIOgOsGINCPh7QJBuNp/J//VIaa9DSsIMQPCpJWNB/ETplP318jqKua13Qz3odtkuJBZTHxP5jkDrNA4axb7q5luwcyaspUfeO4JiprfddbgPTvbcH/dHhceR1pmb9uAQ4Z0+0ttmX8STI/qG499KKwWLUq9y6g0BQMkKxZgRtsYEmtD9wtq2bOc4OpsDl/Oh2/wBIIoXHkOBmTKgmHsnMJO5dTz+VFBuUsGb+4q38O4p/lfwN9dD86K4Y921cCNmVXBWD8OogHXQ6waiOz11hmSGT8WwjzU6/Q09jHixorNcYfikWwf6TqfpSLbtUsg//AFK4TEKx2g20P6TWpjmvkhxltK6q2YhbesQ2sSdQdqHHHGuGChUk72fASf6QDNEX8FaKILl7xrm8DaPB1AZtVXWefOmQ8NWiIAeyur4hhcOksF1UHUnUjw+VTs40R3JKliZQKB3SPECfxk7TqAY3prGGu3EuWrdsBWEqLZDSVP3mBkyCd6HGAuWtLdt2uHQuFML/ACp5+fyoFSeCT22VzbZiHHjvudxGoUHy+pjpVtzHo6tddCjP9mmQjVREnKdjykc2NSuJiEVbIQudMxZMwk7KCRsv5zVpN430UBbaKwUSLa6A6nXXXU0CeQq2/jIyPcWym93IEzCPvEHmTz5VqcL7QOb9tbZzObbOG0yhoOuYgEgR5AVzNm6rXLneXWullfwrMc2Hib05CtHgRa4+GKgWrWY23nYidiTqxIbbyofBOxXbPVbTzhbhBLsyWy1yZDEAoY9Irx3tEftD616nw/FAYFwshELWwDuxkMWPyPpXlXHXm4a5dBfWzsk8IyMtLLU6Vd5lZGKWWp5aUUBZHLTVOKVFCsGNNSpVmaD0qVKmhodRXddg8MpuqDzIp6VYa/2Ma5Be1GKZ7rs2/fEewzAD0GUVx1w/Zr6t+lKlXVqdfBMvuCWE4UT924Y9wJ/Kmw+KYWXg6BgQDqNZB0NKlWLJWU/kN4NZW6wYqFII1XSfUbVk4m3ldgNgSPrTUqJcCg/raCMSfBZbnBE/0nT/ADyqHEx9s/mZ+etPSplR/wC/uKz/AALnqn/lVWHxLIZViPQ7+o50qVDGuzS4nxVlvt4Umd8gnYcxWhwLirXrhDBFbI3jRcr6An4ufvSpUkzGUVssj3IvXLmecybODDn1jT6UNwpzduZLnjX+YAn/AHRI+dKlVEflkbN3hNsStsG3vJQ+I+RLSY9K5u7w5RdVJME+U/lSpU2idGTofiN82na1b8Cjciczf1NufTalh7hWw10E582UEk6CJJHQ+dKlUHSl9KIcLuEd4wJlUJGp0JgT9TR3ZbALcuyxMgMeXQ76UqVCI1cRdD2Li27pCW00V/EQWPwnqSPpWn2UXv3s94SYuMw16BCB5D0p6VD4ZD4v4Ox4ljmOAtHQZgWIAgSWOw6aV5pjmljSpVHj9m8+AanpUq6jIVKlSpkselSpUwP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data:image/jpeg;base64,/9j/4AAQSkZJRgABAQAAAQABAAD/2wCEAAkGBhQSEBQUEhQWFBUWFxkYFxYWGBQYFhgWHBgXFxgXGBcaHCYfGRkkHBgYHy8gIycpLCwsFx4xNTAqNSYrLCkBCQoKDgwOGg8PGiwkHCUsKSwpKSwsLCwsLyksKSwpLCwsKSwsKSksLCkpKSwpKSksLCwpLCwsLCwpLCwsLCwsLP/AABEIALQBGAMBIgACEQEDEQH/xAAbAAABBQEBAAAAAAAAAAAAAAAEAAECAwUGB//EAEEQAAIBAgQDBgMFBwMEAQUAAAECEQADBBIhMQVBUQYTImFxgTKRoSNCUrHBBxQzYnLR8IKS4RWywvFDFjRjouL/xAAZAQADAQEBAAAAAAAAAAAAAAAAAQIDBAX/xAAtEQACAgEEAQMCBAcAAAAAAAAAAQIRIQMSMUEEUWFxIjITQoGxMzRSkaHB0f/aAAwDAQACEQMRAD8A8Y4ck3BXovaJsmBw6fiZm+SgfrXBcDSbq13XbMwMOnS0W+bf2FdHiK/Ij+r/AMBP7Tir58RrreyzWL6hLuBtlEE3cSLl63kQCS7EErm6CNTAisPs/wAHOKxVu1BylgbjD7lsauxPIBZ1NXce7RvezW0Pd4ZTFuymiBQdCQPiY7ljJmu6f1Okcnuar8d4fhmZ8DYuXbn3LmLKMifzLaA1bpm+VYuM7XYy6ZuYm8fIOygeirAA9Kyl/vTVKigs6TgXb3GYS4Sl1nVvjt3SbiMPMMdPUV2a/tlcgCzg8PaP3jlBnroANK8qY60fgd6UtOLzQtzSPdbXEjxLCi7hQiX00uWSqEMOqSPlWXhr18MVuM4I3U6f/rtXGcCxDIQyMVPUEg16NwzjxugDEKLsbPEXB/qG/vWNOPwJ1IP4ankNYmOflFdQ9rPDr026Vl4K3aGxc+oAj3rZwscpFZTZpFdCt26uS3rVgUVKKxcjZRKjaqNxJogio5aLHtM67hpoLGcJZ+UACNYittvKs/FW5rRSZlKKMTHMuGEqQzqpW2BrBbVrh8+gry7jmGLEsSSTuTqa9N4jhZ0HOue4rwW0s97eCxuqqS3pW8FRjJ2eR4/C7/SsxMCzsFRWZjsFUk/SvSnwuBsMb7XO/wAo8FhlIbPyz8orNsdtcfiLvdYRLSM0kG2iKVQbkudFUDma23ErkP4/+z/EXreEPgs2bWFtLN5smU6tcld5zE1w+I4faSTaxFq6y/dyXFJHPKXEH0rf7YDEYhrSobmKWxYS3euW89233xLNc8YEGCw18q4h0IJBEEbg6H5UQeOS2s5CL99g2hIB1EaaH0psJjClxXmYIOusjmPlRWC4RdxCTaQv3ZhiIgA6iWOg57mgb9koxUxI0MEMPmNDV2TtTVML4lY7q9K/CTmX84q1xrcAmGUXF6fi/uPapAd5aUc9QP6lG3uv1FV4RpFsn7rZG/paY/WqMes8o9W7E4/PZtk80UH5FD/2CuA/aPwzJeY+ddH+zW+cuU//ABlgfYqy/WR71b+0nB50Fz8Q19djXk662zTO/QlijxylU3WDUaRqxqVKniigGpU8UqKA1ezY+2X1Fdj23P2trysL+bVxvZ1ovLXZdtk8dlutgfQmunwv5hfDDU+0wv8A6hcYYYe39mpLNdZfivEnwhzvlUQAu3Oh+F4BLsobmRz/AAywHdk/hdplZ2B260Cw3plG/pXY1ycdlt3CsjlHUqykgg7g9KqyGuixeFTFut1MRaRilsXEvMUZWVAjMGIIcHLOhnXageN9nbmGCMWS5auybd22c1to3E6EMOYIBpKQUE8Jx2EQBcRhmuEnxXBdKsByypEaedGcR7PCyFvWbgvYZz4Lg3B/A4+64+tcs1bXZ7tJdw2YJlZH+K3cUNbPQlTzHWhkvg3+FNtXZ8IbUVznD+0lm5AvYW2P5rM22Htsa7TA8CVIZ7ypbYZlDgi6R/R+tZSdEpM6Lhh2rorFsgdKweH46yoi1mP8x39ulbGFvA/5Nc0rN4UaCVKq0NTFYs6ESpqemqRkGWqLqDn9KvY0NfatIkSAMT3I1YNpzFc1xfhCX2Y27y5j91/CfY7GtrHtvXH8YbeuiK9zmk/Y53ifYTGO+VbDf1aZI65piKhdt8O4dYvWL167iL1wKt393hQqg5u7DnlO/WgOOcSuwV7x8vTM0fKa4y/qSOoPz3rVRb5ZKklwaPFO17M6DC95hbNoZbVu3cYQObMw+J2OpNafD+2/e+DGrauK6FVv3LKXLltx8LMdC69RvBrijVqaoR019tj+la7VRV9mvd47duN3TMmQSFVERbc8mCgRqRvvWZ/1BxzA/wBK/wBqhYsOTKg6c9h8zReNwHjnOgDANGbrryHWapIze3dksw/E37p9QcrIwBAjmPbcVebyFj9mIuJmEMw8Q8Uc48QNDYTBDLdHeW/hHM8mHlVtnDOERss92+6+IZG9PMH51Ssyajbo6DsxxGMQyqAqsVbSSTmU6k+pFdp2iw3eYRhuVJPoG1ArzzhVkpiEY6KAoJPPK4HvpHzr0jCN3lt80TctzHOVJH5CuDzI4s38aSukeD8RtZbhHnQtbnarD5bzetYdcy4PQYqVKlTJFSpUqADeEPF1fWu/7VrNjDP/ACun5MP1rzjCvDD1r0rF/acNVt+7uKfZgVP6Vr4z268H+n9wl9pw11fzrf4J2RW5Ze/fxNrD2kAne5d8Uhfs02mDuRttWFil1P8AnWtbCvPDLgXdcUjP/S1t0U+cMD869HVVPBxrsLOJ4ZY0S1dxrc3uMbCDyVFlj6k1rYDtHgL9i5grtk4O3cbOl7vHurbvAQGKsJCkaGK4ORzqVwAHrWThY9x3uB7BYBcpxXFbH9NmWkf1H+1aY/Zzwy4fsOJoOgaP+K8vD6HQaa0rVzUbUtkv6gv2PYcLwjh/DAbtzELi7w1t20grm5FtTWThuMNduNcuMWZjJP6elee4W+NZ6fqK3uHYyI1kdaWys2ZyZ6jwjG7V1uBxdeW8L4jtrXX8N4n51nKNji6O7sXqJR653C48HnWsmI8APU6elc0onRGQdmpi9CDE0jiKW0vcEO9A4i7TXcTWbi8XVxiZykDcQv1x3GcRvWzxPHb1yHFcXIroijnbOc4zdkfSuZuSWkcvl71tY68PEDqYmB5dTXP4i8W0+QH+a1uhIm+GUHVh6bfWKtwnxQpQTI3k7eYqq7hSVUkhdIMnptp6UsOiK6kvMEfCp/MxVh1yM9ufiur82P6VficMpW2e8X4Y2bkx8qou2bYYg59CeS1fdS33dv8Aife5L1FAr4J4LBeG5FxD4I3I+8vUVVYR7a3QZUwp6feFWIlsWTq65mAkgHYTsD1I+VW4UOtpsrowYhVkiBrJ0bbl86ZDfIUMz3BrMZhJOwGQ16TwhjBJgRn05hI8IH5+9cJw3DG7dhnUqGfQEa6KoGmm9d2wyWbt0gRGRSCTJ+8dfMVyeXJKJfjq2eT9s3m8fWubrU7QYjNdNZlcaWEekxopRT0qdCGilT0qKASmDXpnZJu+wl61za2Y/qAzD6ivMq7n9nfEMt1QetRJuNSXWSllUYuMTc9RtUDxJhY7gAKpfOxA8TsNFzHoomBtqa0+0GC7q/cTkrsB6Eyv0IrDzV7utTaku8nE8MTDWrmQazJ+g+dSQAidj/aou2pHPketYmdjmBsOXLWmSyNCDzprRMa+07+1WfHqNI/LpTDguwPEbljNkCeRa3bcjXkWBitTCdp0b/7iwlw/jtnuXPk2UZWH+maxVaduen/B9agbYGu3VenvUuKHfqehWOF3GKvh0e5ZcBkcCQPxLcOyspkEnTSa7PgXDLSWzfv30NtGylUky/4Q2x9q8pPG0s2HsWGZzcgXLnwplGuRBMkExLNvA0FbqcXa3w1Ecx3t4XLY5lFTKzn+UtAHoawkmxqkz0gdryW+zVUTksAz6+dFLxwsZJ/QD0FeUYLi+o1rXscbI50tiQnJnpScV86keJedcFa47tVjcb6GlsHuOvv8VrIx3FNN65y9xs9azb3F5O/r5DrVKJLZp47iMzrXL47iMmAdDp78vrUMdxEzC6xr6+ZrJxmJVdQSSdo5e/XzrRIkrujKcznL/L94+3KhnMEi2hjrsI9R/ek7lxmRQPxE6x5yajibilVYkv8AdOsLI/4/KtAosRmyN4kUggwBPUHYGntW3YgZ3MmNEP6xTYIu2YABFKnUDKJGo13O1WYCzmeSzXMsnSQsgEwWPnVEvFl16yzXCBcca6CV9NpmiruD0E3bgVdNAfEeZ+fOmwWEZQzMFiD4VMAaGS7b+Ub60MeII7EBWaRBCEqgXbpJjz6UzHLeOi93cGCzFDsq5Sw8wQ2/+RVLvFzLd1CTlX74iTJPKY51VicqMEBAIEeAFmM66MdhryqyIuXCQE3E/FcMkLPl9KRdYOi7JWCQoQKrfxNSSZJ2aBO3nXTdsMU1rClLm+6gHQA7/Osfsxg74utFtiCYDcsugknbar/2q3DmI5Rp6RXJ50YxUKfPJXgynLUna+lVX+zyLGXMzk1RUn3qNc9HqNipUqVFAKlSpUUA1bfZjF5LwrFq/B3crg+dS1aGj0HtthpdLg/+W2D/AKl8J94iuKvrDGu+v/b8OzDVrJDf6D4W/Q+1cTiwR8//AFXpaEvxPHXrHBz6qpjBTlHpP6/2qq0J35aj+1TYGfY1FfEDyM/Pf61RzofLJzba6+vlV6WumgO3r5+dJBMg8og+YGsips48I1HPzPqf0oJbKxahsvNvkv8AhqFwANmnflHsfKrbpgSdBIOm5kT+dK/akbHeVA3Cny9aATB3trOhInUSK6HtMcyYO8pAFzDqoU6QbRNoxP3SVn3NYVzDjKIYSvI6aHz23mr+LYtriWswhbSC0u0QBM6dSSfepayWnglYxDAjQ7+v5UX/ANSgnXn+tYKuRsYoq9i2DHn6gUUKjescW1HqKk3F/OsDD4oZlleY2J6+dJmBOjR/Vp9aVBRtvxk89ajiOICMq78wxOp8vToax7NlswkSNyRqIGu4oe65JJPOigoPu44t4H8PTSIPmOYqDAIAtweLcT8I9Y3nfyqnCYjXxDMFBOvKNoPrFXYW4sMxzwPumGBJ+VULgrCXAZYgL1PwkdABv7UZhrKlW7vSRMuOY/AOek+dW4K5nJnKVA+Hu29ABuB60ZbwTZS4CBv5XJIExAg6COkfSmkZymA4PDjMZJd8piY3Ij4dhz+IirBeKETA5R+mmp9FAHnU8UIXxDKR0Aaf9K+EHzJNEcJxyhlZlzfzN4nHv0nkK0hHc6MdSdRcqsmmGYLmH2aH7jwG/sq+e+vOsziejagnNqESQvQy27V0HHeIm4GZMuYBQoIBkTrodNdAJrDONJthTpc1KqScsbRHImNAdKrVioukzPxpTnHfJV7FOIS5kR2PdCIMCDptA3Mjr0pu/wDtItiO8BhvvFt/bxCIobCMWZjcJybXCZ06QPxDkKv70rmtoMrL4lO7HrB5SNdOlYnW10d72P4tcXIDENIMkyCwgEgHrpr0on9pdouiv+JAT67EfMGsPsM5F7xkKtwTDanPzAXzjMJ5gV2PbawbmERiZMEE/WfcGfevO8rEkzo8bGEeBXVgmoUTj7cOR50PFM6xopRT0qZNjRT0qVAEaQpU9RRR6F2B4mCe7fVXBUjyOhrJ4zwtrTvbO6krPUbqfcVj8Bxxt3AfOu87SWe+s28Sm4At3P8AwY/lXT4c1DUcHxL9ydRWjiAxyg8x+WxqM7giY18yKIYQSCN/bXmKqaBrB06dP80rrkqZw90W99tAnXrtzB/zpSSxBgmTMgkwDPKdzToQojrtO5H6GdqiwK+Eyf5huCeXl6UiQm3ZGunlIksOmhjaoBSJU6DqdS43I/zaoqmoDeIbd5v7Ac/famxF9TDyxKmI0GnL9aCUslVvDDNAYEMNJkEztv51WMyKw1BDD9R70TeKrsnwsCJJ+FtRT3MR/EXKpUaga9Rsd+dIu2Bd4p+IR5r/AG2q3EYaSCpBlRpsemx9Kr7tW+E5T0bb2YfrU8VYYKhI5EeWhPMetIvsoyFSJBGvOnxSw7ep/OnTEsNjp0Oo+RojG4jxnwIZg7EbgHkaB9lWBJzwNJBG/kaguLf8TfOrsPi0DqTbGhGxb+9K9cyuVVEkGNix8t6Qu+CeCxTsSsk5lIGxMxI5eVW4ZrmouOUVhuzRB5EDemuY57YgN4zvEAJ5CNM3XpVQXvjppc6cnPl0by50xBNlitzKXckfEZIQDmepH50+Hx6teByZQJjKYAUAmCDIO1V38SEXunXMR8TTDDooPNR6b1HCW7cOwZlhSPEJ1bQajynlQTSeWFWOKISBLCfL/k0b/wBWTKyBiSkmcpB0Ouza8+lYmHwQzrFxD4hzIO/mKLs4ZO/YNcBzFxCyTqDz2p2yJQiFYnHjEKY8IUq1wwBmA5wCdZ/OgXX94m4TlyfGei7KR1P3Y9Klw5zcbu0GW2QQf0Zzz1iqFxwVgq/wxIbq4OjE/p6CixxjWIk8bf71JXTJoV6jYOep5E+lXhzbthhHfJEk7qh+H3Gx6Aiq8On7u/eNrrCD8YP3v6Y+tKxYyXS7mbfM83Vtco6kj5UDdV7GlwAReDFslq5BDsfhuA6RzJB09DXrgdcThWtgGROhic/3hHIGMwHrXi0NcutY8/s4+FSNR7EbmvQ+xfaVVUCQzrCXmI6aI6r5HQnnHnXL5OnuiaacqZ5t2q4Wbd06c652vb/2h9mMy94qwGE+/P26eUV41jcIUYg1z6UtypnaC09KKet6ERpU8UqKAjFKKelWYDoYNejdi+JrcRrNz4Lgyn35+x19q84rT4LjzbcGamcbyuR2bXF+FvadkYaqYn/tb0IoBbmkjfnPL26V3PEbIxeGF5P4tpYaN2t7/Nd64jFMynNoQdDI3/8AY1r1YzWtp71z38nLqwyVqsSYn+U7jzHX1qWHcgFh4gNgdGn15imyZ8sbRp+JR+opnGZgvwn7rcj5n85rMx5DcAwI6TJjQGdBPSZ5096y8nKxIYQdtG3Xy18utUozSfBmAygE9Mw1kelX4i7AWIMXMp00EE6Aeh3pmXEsFFw3AhJmO7G8ESGjzpu+DXCGXdN10PwA7bGpHFPlJB0ytoAI+ONR71ZcwgN9cp1yrK+qfd6+lBSfqZn7sp+BwfJvCfrpRH2iWvvLlf2gj5Has8jkaO4diGAdQd1JAOokQdj5TUm0uCn97B+JFb2yn5iiMYbZyGHEoNip2lefpVOe23xDIeq6r/tO3tRV3hbtZRkhwsqSp85AIMEb0Eul7AgtWz99h6p/Y1o3LQyq9tla4yxr4SI8OYBt2Me1ZVzCOu6MPUGrcbtbH/4x9WY0A1dZKL1hlPiBB86vwYyq1z8Oi/1H+wk/KoWca66A6dDqPkaNxN62bdsMpWQWlNpJInKfIdaEU74A0x7RDQ46NqfZtxRl9bfdooY283jIPiEmQNRrsOnOhv8Ap+b+Gyv5bN/tP6TVvEsI+eMjeFVX4TyAn6zQJ02SwPDWN1CsOMw1Ug7Gdtx8qfCYcJeU3HAOceFfE2p58hUOG4RwzNlbwox2bcjKPzqu3w24CCVy6g+Iqv5mglvLySv40q+VRlVH0UcyDux5mrL+CCu7P8GY5QN35gDy11NS4glu3deftGzEwPgHqd29tKq4reZ2RjuyLAGwiVIA9tqAWaosxGa+LRETqmmgAGo9AFP0onE4fvLI1yJaOVWaQGU7kDcnNO3Wmw1zuLF0QDc8MggEJMj/AHRvVOGttctXXdoEoMzT1JgAfkKZP7IniLs2l7mSZ7t2iGMaqAOQj8q2OGYk4a5bvAZ3ueG4o1C8mMc2MSOQg0uH4NLdvKguP3qeI5dc24UGfBK7HzqTKvhtrbZLdxApzXVDSNBOm4bl5nrTq1ky35weq8Jxq3rHdXnDv8BI11iULHmSp+kV5T277Pd1cbSK3OyHEhbUR3amGTM10NGQZ0aBvBkbUV+0nEh1tk6sUBY66kiefLWvNnBwnaO/SnuR486601W3viNQiumjayNKpRSooLKqVPTxUUBGpKaUUoooZ2fYztAbbgE6VqdqeBIDnTS3dHhO4DfhPSCfka8/wt/KwNen9luIJibJsXTo2x/C3JhRp6n4E935XyKStHn920VBB0KmfY6fmBRFq+pUToSCPLNsT5GD6elaHFsC1m+1q4OcEevMe9ZVu2rKygkEaw3lvqPKu+cdrxwcc1XJIYQhHhhHh3MRr9fajLcEiAWQnOWHJgIgD/N6EwYcGJDKdNIaOhj1ip2rl0Eo+fKdDAIg9RFZkNN9hdgIqopaZYhyBMBtlPnz/wDVC8QlL1tjv19HI/KoYbAXFZkKmCImNJ3U/OPnV+Mv+HxDMuaYO4zANoeWs0yaqWMgl/FeNluLnAJE7Nv+L+81bgMMpuKUaZ0KtAaDp6HflT4/BZ3zWyDnAbKdG1HyOs7VnFSp1BBHI6GpNFlYHvWSjFWBBHI6GjeHYghLgHIZgDqCBowI9D9KnjsawuEGHVoYBtdGAOh3G/KlgXtd4pBNszBDarB0PiGo0PMUA3cckdSM1lmEfEgJkeY/Ev5VPG46Rb7xQ4Ntddm3I0YenOaFxOFexc5ggnKw2McwRRmLe3cS0z+BipEgSpIY7ruN+VMVLDBRhEf+G8H8LwD7NsfpT8UsMhtqwIi2v1k/rVV7AsonRl/Eplf+Pei8ZjmVgshlyJ4WEr8C8jtvypFZvBmruKN4liWF54Zh4iNzStrauEb2mJH8yH/yH1q3iPDyb1wq1s+NtnUc/OKBNq8kMLiX7u942+EfeP4xQE61q4fhVwWrvh3yCZWPineY5UPbwSAgNcBJMZbYzan+YwPzoBNZG4hbLYhwoJJbQD0FaIwxS1bygNdAcAgjLbE7k7ZtSPKo8Q4yiu62rQHiILMSS0aaxAA8tqni0ZxaDnKmVYRQBnZtYVR6jxHamQ23VleFw6C2w1vPcdU0kLPxHXduWum9bPFbQtNcQZLdtbalPDmfQjMQpPWdT5VRgL5NyLXhS0CoVdAWiXYnnppPpR9i2jhWuiWIYM7SAw+8QOnME7lTpVUc85fVbMvFYiUaO9uEdyd4E5DrABirrlhTetg2WX7S4QQxA0gn4hESDW9w62t05VzQsFmYZUi2BuREfEBtyOlddZ4bh8PhRdFsNc8SktmInMZ8LEjmKx1dZafJenCU3hUcXwTs0gtrccstoa+LL9p4gzQPwtAWeg86xO2XHe9dtaI7S9qWdiJ02jkPSuNv3ixmsFeo9zO7ThsXJQ2ppoqUU4WtkjSyMUqnlpqKCyiKVSpVFF2Rp6eKcCnQrIxW72b4gUuDXnWJFE8PaHFKUbQWei9u7PeWrGJG8d23qNVP5iuGu+G7PJoPsw1/WvRwc3Crs7rkInXUHb32rz7FqrqCPCQSvkeY9OflW2g92gr6dGWqlyZ1xSrEdDRGKukhWk6iDqdxp/b50sZaaVMGSB8xoats4J2tsCsQcwmB5Nv7H2p0YtrDKrrk21aTKnKfzU/mPatO663k5IWQEEfDmT4gRuDBJoPBYQeJGdfENgZOYajQaTy96twV8MRbtrBBzJO7MNwTsJEiKZEkuuinE4VhZUnXKSuYQQQdRqPOapt8QMQ4FxejbgeTbijbYaxeZTKo+mu0HVSeRgx9aGuZCSHHduDBI1SfNdx7UFJ3yEYnDJcS2yNlOUrlc75TybaYPOKzLtllMMCD0NH4jBsMODoyrc+JdRDAc+Xw86GtY9gMrAOv4W5eh3X2pUOPsFY3GslwxBVgrFW1UyoO3XzFWNbt3LAynuyrnRpK+JQYDbjbn86fH4VLgtlGyt3a+BzHWIbY6RvFD27DLbvIykEZWg+Rg/8AdTIVUvUqa1dsnMJH8wMqfcaGi+J4tGufaWwZVPEhynVF5bH5Vn4fFsnwsR1HI+o2NaPEMUjd2z2x4ra6ocp08O2q8qOimnashw/B22upkufeHhcZTEzuJH5VTc4c5YmUMknR06+tEcMsWjeQrcIM7Op/7hI+lCtwtvutbb0df1igV0+Qqzwu53FyQBLJqWQD7x3mlw3h6i6rPdSFlyBLGFE8hH1pzwq4MOAVAm4TJZQIVQNyfOnw+GS3ZuM7hsxCRb1MfERmOg2HWgm8PIuHqj3QEQvuzM+ug1MJsJ21neinvAM15/tbrHIij4FJ0gRvlBjTQEihbWJLWXW0oTM6JC/E0yYZtzy02rRwvDwrAuYW2CqAfEWgl7h/CAJPX4aCZOuRXMRdCLZw4Csxgm2I02clt4LaanZKi95FZmU96wKWVmSoB0MA6sdD5a1G7fa5inS2It2g2VOUKIUseZkySav4bY7vuwpBgm7cu9NNEtzuxC7+dMzdJGtwhz+8KL10BTcu22EMVCtEA5RlBG9d5xi+HwTAyrJl8J5A5lAn8RCgmvPez2HvXAAhFn7Qd2hfKzSpzSOZ2JnrXf8AaoBMLo2cvJZt5IATfmBFcXk1Z1aCweJcYH2h9az4o/ibS5oOK6YqkbWRikKnFKKoCMUqlFKihWDRT5alFPlqKLshFKKsy02WigsjFX4FfGKry0TgE8YpNYFZ6XZMcNYnbPbn0zSfyrz3Ep4ri+49jP5E16DiRHDG/qX6BjXE466ovqrDTKokb6qAZ6itPH/gP5ZOowTDY5hZK7hSDEnY6aHlr+dPhLYZxlaZ0KsfFBEaHZqbC4PxFQQwIKmN55aHXcUAQQddDQY0ndFhRrb6ggqec8jRF3Ck3Tk20cHYAHUGeVSxeNcMGDGGUN1Go10PmDSxmLZ7SEnQSpAAAkQRIG+h+lAZwazZntr3bZs0gQDlDj4lIP3W3B6zVF7Bm8oZ7To4OVyqmJ5MU8xpI6VRwa43d3ADCrDMTOXKfCwMc9iOelGW7TXZe088pdgA4OmS4Cfi8+frTMX9LB7uDu4exI+8+66ggD7w5anYige+tv8AGO7b8SfCfVOXt8qPxAjKMOxlJzJqDJMmAfjXSOum1BKUuHKy9250lR4SdtU5e3yoNI8Wy7jHD3DAjxqqIMymR8I3G435xTcIxzeJG8alH8LajRZ05jblUuKWLiXmdDIGmdDI0AGsbbc6lwvHK90d4gJhvEsK0ZTMxo1HYcw9QTu7T/Cxtno2qezDUe4q/HYBxZtHKTGZZXxCJBGo050P+4o38O4D/K/gb5nQ/OiLaXbdm4pzoVKuNxI+FoPPcUFN+jBeGaX7f9a/nQ1zc+tHYXjNwOpLZgGB8QDc/Op4zHut11ATRiNLadfSkPNlOIP2Fr1c/VRVlnDM9hQokm4xPSAq6k8hrRxu4hrNoqvNwfAgG4PMedXNh3uWEFx9AzllTJ/L8RHhX1NOjPdS/UXDQtqw7IQ9xWMMJhXKhVyfibU6+VaFvgxC21YkSQXMEkiQW1PUjfXRRVnBsV3QyWSEY+NZAbNlB8RzCYjUHSTAAqaceuXwoaGLZjlYDM1pRoQY0eQfWqVHLJzbdEbWAtlLue5btq76rmhjHign4mJkaeEaU+LxNpbvxKqFMttwy+FYygrEkDSDEHehHuWrlkA20VmaQuQK2ggnKCM2pjwxttVa8OLCyipYzMzZcxfYxHgYyNZ3HKhukNRt5ZudnMTlY90JuWjDASqwW1drjeIgc9pEV0/bfHr+7WwCNVzGNvFBgDkOg6VPhPZk53uXX+zVQGtKoVGJUCDsSJBMxyrju2vGS7muGT/EnSO7TTjE4nGGWNUxVj6mmiu2h2Qy08VLLTxToVkMtKpxSooLB4pRUqVQaWRp4qUUoooLIRR3CrcuPWhIrc7NYPNcFTPCsDtuLtk4einQOxB8oQ6/MivO+Ngi6PT8iRXe9t7wCWbI+6oLerlf0H1rgcVipC5hmEt6jxcj77VpprboJeuSdR5QPimi6WHUMPeDV+LxZzsGAcbid4Oujb86fE4PMEZCCCsakA6GNjp0qnHWSFQsCJWNRzBj8oqTNU6DEsWrttTmNsqSsMJBnUeLSOe9K3glCOrsfDD5cpDGNDE6bHfyoLB6h06rI9V1/KangeJMjAN4k5q2uh0MdNOlMTi80y3D4ouSgGVcjgKNtpk9TpvQeHxTIZU+oOoI6Ec60rCWlxAUhk8UaEMIOgOsGINCPh7QJBuNp/J//VIaa9DSsIMQPCpJWNB/ETplP318jqKua13Qz3odtkuJBZTHxP5jkDrNA4axb7q5luwcyaspUfeO4JiprfddbgPTvbcH/dHhceR1pmb9uAQ4Z0+0ttmX8STI/qG499KKwWLUq9y6g0BQMkKxZgRtsYEmtD9wtq2bOc4OpsDl/Oh2/wBIIoXHkOBmTKgmHsnMJO5dTz+VFBuUsGb+4q38O4p/lfwN9dD86K4Y921cCNmVXBWD8OogHXQ6waiOz11hmSGT8WwjzU6/Q09jHixorNcYfikWwf6TqfpSLbtUsg//AFK4TEKx2g20P6TWpjmvkhxltK6q2YhbesQ2sSdQdqHHHGuGChUk72fASf6QDNEX8FaKILl7xrm8DaPB1AZtVXWefOmQ8NWiIAeyur4hhcOksF1UHUnUjw+VTs40R3JKliZQKB3SPECfxk7TqAY3prGGu3EuWrdsBWEqLZDSVP3mBkyCd6HGAuWtLdt2uHQuFML/ACp5+fyoFSeCT22VzbZiHHjvudxGoUHy+pjpVtzHo6tddCjP9mmQjVREnKdjykc2NSuJiEVbIQudMxZMwk7KCRsv5zVpN430UBbaKwUSLa6A6nXXXU0CeQq2/jIyPcWym93IEzCPvEHmTz5VqcL7QOb9tbZzObbOG0yhoOuYgEgR5AVzNm6rXLneXWullfwrMc2Hib05CtHgRa4+GKgWrWY23nYidiTqxIbbyofBOxXbPVbTzhbhBLsyWy1yZDEAoY9Irx3tEftD616nw/FAYFwshELWwDuxkMWPyPpXlXHXm4a5dBfWzsk8IyMtLLU6Vd5lZGKWWp5aUUBZHLTVOKVFCsGNNSpVmaD0qVKmhodRXddg8MpuqDzIp6VYa/2Ma5Be1GKZ7rs2/fEewzAD0GUVx1w/Zr6t+lKlXVqdfBMvuCWE4UT924Y9wJ/Kmw+KYWXg6BgQDqNZB0NKlWLJWU/kN4NZW6wYqFII1XSfUbVk4m3ldgNgSPrTUqJcCg/raCMSfBZbnBE/0nT/ADyqHEx9s/mZ+etPSplR/wC/uKz/AALnqn/lVWHxLIZViPQ7+o50qVDGuzS4nxVlvt4Umd8gnYcxWhwLirXrhDBFbI3jRcr6An4ufvSpUkzGUVssj3IvXLmecybODDn1jT6UNwpzduZLnjX+YAn/AHRI+dKlVEflkbN3hNsStsG3vJQ+I+RLSY9K5u7w5RdVJME+U/lSpU2idGTofiN82na1b8Cjciczf1NufTalh7hWw10E582UEk6CJJHQ+dKlUHSl9KIcLuEd4wJlUJGp0JgT9TR3ZbALcuyxMgMeXQ76UqVCI1cRdD2Li27pCW00V/EQWPwnqSPpWn2UXv3s94SYuMw16BCB5D0p6VD4ZD4v4Ox4ljmOAtHQZgWIAgSWOw6aV5pjmljSpVHj9m8+AanpUq6jIVKlSpkselSpUwP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338810" cy="2789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Botão de acção: retroceder ou anterior 6">
            <a:hlinkClick r:id="rId3" action="ppaction://hlinksldjump" highlightClick="1"/>
          </p:cNvPr>
          <p:cNvSpPr/>
          <p:nvPr/>
        </p:nvSpPr>
        <p:spPr>
          <a:xfrm>
            <a:off x="8604448" y="6375452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1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orbel" pitchFamily="34" charset="0"/>
              </a:rPr>
              <a:t>Na </a:t>
            </a:r>
            <a:r>
              <a:rPr lang="pt-PT" dirty="0" smtClean="0">
                <a:latin typeface="Corbel" pitchFamily="34" charset="0"/>
              </a:rPr>
              <a:t>esquizofrenia: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Encontra-se sobretudo uma determinada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audição de vozes </a:t>
            </a:r>
            <a:r>
              <a:rPr lang="pt-PT" dirty="0">
                <a:latin typeface="Corbel" pitchFamily="34" charset="0"/>
              </a:rPr>
              <a:t>e diversas alucinações cenestésicas, passando para segundo plano todas as outras vivências alucinatórias.</a:t>
            </a:r>
          </a:p>
          <a:p>
            <a:endParaRPr lang="pt-PT" dirty="0"/>
          </a:p>
        </p:txBody>
      </p:sp>
      <p:sp>
        <p:nvSpPr>
          <p:cNvPr id="4" name="AutoShape 2" descr="data:image/jpeg;base64,/9j/4AAQSkZJRgABAQAAAQABAAD/2wCEAAkGBxQSEhUUExQWFBQVFRUUFRQYFxgWFBUYFRYXFxQUFBcYHCggGRwlHBgUITEhJiksLi4uFx8zODMsNygtLisBCgoKDg0OGhAQGiwkHB8sLCwsLCwsLCwsLCwsLCwsLCwsLCwsLCwsLCwsLCwsLCwsLCwsLCwsLCwsLCwsLCwsLP/AABEIALcBEwMBIgACEQEDEQH/xAAcAAAABwEBAAAAAAAAAAAAAAAAAQMEBQYHAgj/xABPEAABAwICBgYECAwDBgcAAAABAAIRAyEEMQUGEkFRYRMicYGRsQcyocEUI0JSYnLR8BUkM1NUgpKissLS4UNEkxY0c4Pi8RclY6Oks/L/xAAaAQADAQEBAQAAAAAAAAAAAAAAAQIDBAUG/8QAJxEBAQACAQMDBAIDAAAAAAAAAAECERIDITEEQVEFIkJhFNETcbH/2gAMAwEAAhEDEQA/AMTG/wC+8IkfH770W778kE6GfgiQ/sgEyGch3+5GM1zuXbfW+/BBuGrv7PeUTBmd1l27d2H+J337kE5496B9XvPkEAM+9G4dXvPkEB3SPXba0jt8VxSyPZ9wu6J67SLm0DiYt7YXLcj3e9AA7vvvKUnrGy4cLDkIPbLj5Jdzes62R/mATAng27Tu+qujl3fypIi3efcnLqdyLyBfubfyTIkfV7x5H796I+t3D+Gy7e2w5k+wD7UZZ1jn6s/uT/dAIA2Nt48iuhmP1fcjaDsn6w8nf2XQaS4fVHsZfySNyzI93vS9P1T3eSTY07J7R70uwdXnH8v/AHTJw+I5W39vJEInf6v8qXczK47bclxsmTbdawTBJ0QM9/uXTgJfc79w+cOd11sGG247uaMtd1ur+6b3QCbQJbc7t30jzXAAizt4zBHHhKcCmZb1LWvDrdY80iRa7IuPnc+aQc7/AFvk8/m9iNs9Xrb+PPn2I3RLrZCM+YCKmBLPHP6TuXJAWrU0HocSSZl+GaLz+fccuwKeoqH1NYPgdUietiaQvf1aVWd30gpykFUI7oqRoJhRCkqAVA4agjCCAyn8C6N/TH/u/wBKP8DaM/S3+Lf6VA/AqP6VT7mVT/Ij+BUP0pvdSq+9qzNPjQ2i/wBLqeLf6EPwLov9Lf4t/oUB8Gw4/wAwT2UXe8hGcPhf0ip/of8AWgJ78D6L/S6niz+hGNFaK/S6v7n9CR1e1Xo4wuFKvU6sTNJrfWmM6l8lG1sPg2lzTVxMtJaYo0okGD/jckBa9D6lYLFBxw9XEVAwgOI2LE5TLO1Pqvo0otgF2JFw0SaWZNh6vEqO1M1wwmjmVWtbiKvSlpMtpsjZBH5wzmpzFelXD1C38XrSHBw61PMG05p9k25K3X1d0cww7EVwRG5pzEjKnzC5boPRhhvwmvc2EDMj/h8lGY2rtOBOZZTJ/wBNiSwt6tP6x/hKQ3Vj/wBlMA0j8YxAOYs3d/y04wmpGCfZtbEGd3UGXaztTfEu647B5lTmrnrdx8lWoXKobSGqOjqJDauIxDSRIENNpztT4ylMHqvo6r0pZiq7ujpPrVLM6tNhaXvvTvB2bC6a6+OnEtHCi32veu9VGkYfSbiP8hUE/Wc0WKNCWp/CeiqhWpMeyrXLHDbafihIeBe7ZyAS1T0V07zWxEmST8VvzyC0TVuns4WgOFGl/AE7qJ6h7rLHeiukQB09eBJFqe+J3ch4JCv6OsOwkvxVVvV2bsZls7O4cFqJCq2tBsUahbqpt9GuGIgYupnM7DZSrPRrQBkYupkW3pje3Z3HgrFhhZOaeX34p8YN1VP/AAwpbJaMYYJm9ITP7X3lE70YtLhGNaDAZHQG9tn85n71cmJxgGzVYPps9rgjUHKqbV9D9UiPhX/x3cI/OpJ3opqS6MXT63Gi4R2fGFbmWqtFTO526ZcPRRVGzGKpW4scPegfRZXh4GIw5LyDJDxEO2uBWnOSLwq4lyZn/wCF2LDmltbCHZYWwalQXLSNr8kd5mOSQd6Kcd0YaKmFkOe4uFWpcODAB+S3bLv2lprgkXBHE+TOqvoux5NUgYf4wdUCs7qfGNdaaY+SC3dmm59FukhBApGBurC5vxAWjPSuiTNemOZ9jXFTxHJmmg8G+jhqlKpG2zG1mOAIIBpUqQcARndxUjTySld20xxN9rHY908tuk0fwlFSbZEOnVFSVAJhRCkaAVA4AQXTWoIDzsghCELFQI5RI4QDnBY00iSGsdPzgT5EJBxkzxvy7lzC6AQBILqEITB23SFhtSTETbIWHsATzRNcPrNtEKOr4YhzgMg4jwKc6HYRUH33hOJq1Vn9fuHvU/q67rH6p8wqLj8a5lUkHcLHJTugdZaTATU2mmIgAukm9o7N6qIFrXV/GyZu1jB5n3p1oypGA0o6ZPQUGkz+cxDG5mwVf0xpFtXEPe0nZcGbMiDZoU9odoOi9IEfKqYKnw/xw4JiNy0fTikwcGNHg0I6mSXpMho5AeSQrZJmbFVHWepeOY81bHKlayu64H0h5oI5w+Sc08gmuHyTqlkEwVpp9oVs16f1h7JKZUz9+5SOrzZxDO0/wlK+BFzeLHsVaKs2Is131T5KtOU4KzJOSb0q5JOVpIOSL0s9IPTBCol9CXxDOQcfZHvTeoU40MYqk8KVQ/wpUM/oVNrD0CBG07FVOPrYqqCf3U4pZJCmwjD4OXbROG2tq9+kr1qk3v8AKS9IqI0p7QGSkaOSj6JUjRVEdNKC6aEEBgH4IrfMPi0e9D8FVfmj9tn9Sj0bWE2Ak8AJWKj9uiqvBv8AqU/6kPwa7e+kO2qz7Unh8JVaZFN+R+Q6LiN3aknYKoM2OHcUA4OAj/Fo/wCoD5BD4EPz1H9p3uamMLpgugOi6OaWo1W5OaCPAjvCSLEbKZNgg1iwGHZiCS0naJJLer222nCUlXdQo1C1zqge0wQGCxzz24SuE0JWo0W4kloYX7DTPWBgmfZCgMWS+o4udJJu6M+cBPabjqpVzsPVJO1WBDS49Vt9ncOtmm3S4eImvnOVMe9IUcO386BncNqTfP5KP4G0ZVJ/UePMICX0dX0f/jDFza7Ohi3arWNJ4UYX4LhWVvj8Rh3OdUdT+Q60bI3rOW4d3BS+g9qlVpOzDalN7hIiGuBPslXE16sfhzHio3EhOdBafpYyialK4B2TIMB0TAMXzHim+LKMdi6MXKi6wOms36yvVTIqgaZdNcdv2qiSND1U6YLffgmlF3V+/ApZlX79yZJHC05IBgczllxUjq2z8YZ2OP7pURTreRU3qs2cR2Md7vtSvg55WvG/k3/VPkqlpDFCkxz3ZAZDMncBxKtekjFJ+63nZYNrPrF02NPW+JpEsZF5Is54jOTOdoWcy1GnHdXHFawS7ZZBIEwC11r55xGZGdo3pkNaujqBlYCCJ2hZwMwAQYtnkqRQ0q2mypEB2ydlsuBJJmQ5uW6xtZMPh5GZ2n5y6HWcJN8znbmFHPLba44cdabNthwBBkESEjUKhtT9IdLh2gnrssbbieqe8KXqLeXc25bNXRB67wlSG4h3zcNVPskeSRqFN8W+MHpBxJEYR4kXIltQWCL4E8qqT8Xh2xGzhMKI4bVFj4v9ZL0kli6ey8M+ZSw7P2KFNvuSlEKYpIUQpCg1R2HCkaBVA9aEEk6vFoQQHnZALVBqfQBFjswZMsmdwjo+28pduqmGHyT7PcFHCjkyWUNlaBrxoGnSw1J1Jh2nYjo4FydphIAgTMjJURtIkwAZnZiLzMRHGSFNmlSuIT7BaKrVI2KbiNzj1W9snPuVpwWgqWGDTUh9YxndjDyG/htH2JbD6Qc+qRkId4S1bY9L5Z3qfCv1tDupkh4DhtuaS3OBaRv4rnE0WU2w228k3d2SpjTDnCs4mdh5D2nuAcPEHxUPpUWvY5kbw3IEjdM27FhljZlY2xs4yozF6RqVAGlzthpJYwuJa2eCagpRwAKX0dTBcJvfLj9/ckRSnRds7RymEbWq54LRPS4erVY1rmUWGoSXW2WR0kc8rDiq3iKAc4kWkTHZRD1cTkatCdYcLujghvccgbDjS6TzgfeFM6C0O2rUYwucA7OIy6HpLTz9nNXEtP8AQ82MJXPGqB4MH2q24pyyHResWKwVF1Oj0cF5cdqlUeZ2hT3EWhqjcV6S8eflUhJ3UhxPE8kybHWdY9izvSdT48dpVUPpC0g63SMyn8kzh2KGOtFc1Nt7g6MxAbPgLJbGmrUH2SjXKn6K1kFYQ10O3sMT3cR2J/8ADH/OIT2S2UX+9WXU1nxrjwYfa4LMaWMfN3GO1aN6NnFxrEkmAweJd9iWXg8fKzax4cVMO9pEgx1dzocIae+F53x+A6HF1KZ63R2JGRuJ2QeE5citu9KmLdS0XiHscWumiAWkgia9MGCLi0rz/orHOqVndJtVHPaQXGXHIQ5x5Q2/BZWbxbY37tH+kaTXHZaTdu0SWkbIi1jnZQlJkOG3kDE+U7yPtVqd8ZVaXU2gWbABGQ3Tn3eKgtYsN8b1QetYC5krHG99OjPHttefRwSaVV0mNtrQPqg3jdmPBWmoVgVbFvb1Guc2CdoAlpkWg3Td2Iec3uPa4n3rqxuo48put4q1BxTTS9SNG6QcIk02MExEkxF7fKWFvdOd1purTR+AagItUxlFlrf49L7E97LWqdaUP4xV4Co5o7GmB7AjopDFvmrVPGo8+LilqCRpHDKSw5UZhlJUCqA8R6x7vJEu3U5JPPyRJBEfCjwCL4SeSQQBVoI62Vm/AqbnmA3HUiTwHRVL+xUrQgZU0gS29PpK728wLtPkVZ9dz/5a4cMVQPjTrBUvVers4qlzLmm/zmkecKPyivxWOsXVquwBLjIaPnQJgc48kyxeHfSdvaYHgbj3Invc1+02z2usfpNMjvBHffirhpuizF06FZgtUovAjc9h2iw/vjwXTrbFUquIPwbbeCdl/RsdaA5w2jPc0IqGjW/BTVe6X1HOHR8nNdsuc7jaYT3RT2Op1MHWHVqPbUpO4VmZMJ4VANieY4qax+iNtrGk7DBUc9/zoIAAaOMW5Qp4Tlclc+0jMm4Cq6dmk9wFiWsc4TvuBCeaG0PWq1W0xTcC4xLmuaJicyLLTcTpJrWCnSAaxo2QIyHjcpPV3HvpVdoQ4E9ZvHuKj+P+1zq9/B5h8H8H0DXZUpmnV2agdIh4PSnYa7lcW5rM3P8AI/8A1ALSvSPpVxwr2ta7ZquaXEg9RoEkOIy6waJ3grLzv/XG/c0BYzGztWvVymWW4ck3iLdcb91IBWHVv8oD81lQjd6uGdMT5lVoON/19x3taFYtWP8AeAALH4QD1bXoOAuqjKmWJDzIIMTkeiIMPJ5/fuURjMM4AdUkzFhPPMW3rSW4JoB6t01OAHAJ0matpPE9V3DI8uSZVKbhmCO0FajU0eOCj8RoxvAEcFNipWetn7OSntF6w1GdWpL28fljv+V5rvSGgiL0/wBn7D7lEbMZ2I3JGvujsY2oJYZG8bx2jctZ9Fzfi6x4uYPAH7V5xw1ZzCHNJaRvC1nUTX12Fwh26PSufUfBDwy1NtICbG5L93BO95op2rSNe8CzFYZ2He8tD3U3OLQC4Bj2utNhkFkut1Glh6PQ4dgYwm8es6LAvdm42m6u+mtIOJc8glps6DOwYkdo3dwWfazVWvAjg4G5N5BNz2rgz6tt17PpPT+jx6fSuX5WIrReOptBLhfiAJ7UrgqhrV2xkD77KIbSurFoekGOpzmXNJ80srpPp+hLlP0s+ntSaWPp7bCKWIaBFSOq+BAbV42+VmOYssxxmqlam9zKh2XNMER/e61/A45zjsM3knsEkyfvujemGttIOex0hx2YJkG4NpIzMLb0/U39tc31P0sw31Iyb/Z53zvZ/daLoyiaOisJT2oL9JUQTe4Di8i3Jh5Ji7DhTePZs4TR4iR8KqVTnbo6dYzb38V1aeNtXabpvxJKkKKi6G5SVIoNI4cqQw5Ubh1IYfNMH+HEt7z5lBd4H1G+PiZQTJUzHj/34IMbAgcSfFR1TS9CR8a2xnedxHvQOnKH5weDvsT2klrmf/L6n/Hw5/drD3rP8BV2atN3Co0+Dgrrp/SNKvhatNjpdtUnxBFmug5j6QVOZgZNz5LO+Vzws9WsGV3S0Oa47Lmnn6pHAzCturrafRxTJLHO6WHf4bmnYqicgSCwxvgneqGcRtv2nZ5+CvuCfSdTY2jID3AVCRslxjrkjKYG5dmLndE06bnOpsG0SXGo4S6+5vzREJlja7nG5Upj2C/Em3YAFG4mjLJ3pnEbVBEGOqV0ypEFKYOtB2SJBtHkjfTZxLfceYSNaND44bFy14AJIPAC9jylRWsGoTKzXVcIQx93dCT8W4kXDCPU7MuxR2JoOpxUYZAI6zTaeB4FXPReKHRsfltU9tsZQ38o3tGY7Ci4zKdx4Y3iME9j3tcwhwLgWkEEerxKsmqFEivtOEAdL8mx2mOAuCrj6Q9HBzaVaOvJpO5iC5vhDvFQ+gjALdxIM77Arms1dL2mnNaRuSJYnbco9vFcPp/eyAZVKaZ1WqSqUvD75pI4SfuUBE1cODwUNpPRDanJ25w96vQ1cqHh4/2XQ1VqHe3xP2I409sfxWDdSMOFtx3H7FN0HluFokccQ7IH5VEDP6q0HE6mEtPSPZs5HM52A8dyRr6itbhwNoEMDolvWh7w4gElLifsUxzHVWNq03Oab06vRkhzXtydA9YERY5iIVOx4IcQSDc3GRkAyFddHUTScSLtc1rarLbvUqs5jIjfCrOtFL4+B8oA2EC5INoHAeK8u9srH1/TyufTl+dIp1DqtPFSOMfsPMfJmO5q5rMsOSD2E4nZzBdPc6/kp214cfH6SejMNWc0BxdsOg9Eyzqk+qHH5Le3PcE9xgiG2hojqjq845c1L0aYa3ZZY5Od80HNreZ3n3phjKPWcBxMLp9LN215P1fOzpzH5v8AxFuCdaymGaObMEUsdVjjFL/qK4fRXWtZh+FHzMBVd31HUmfau2vAnlX6G5P6JTGgU8plJSToJ9RMXUbQcn21DHH6J8lQTGFsxv1R5IImGw7AggMrq6AYwEuqMED1ekaXG8QALrvRmgGVGvPSgQPVkOfwFs4yum3RoOp5ff77ktz4SLGaP6Gq9odtDZa0xESdh5uLWIjxSTMPJA4mPFOxTSlLqmYyS9wZ6Rw/RvloJaW7VgSZA61h496ntVtJtcwl1hSk92yVC1sW9p5cJj3o8C8RWIBaHtbtTET1gSI7QuiXvNXsz9u65s2nhrnZubtEbm7UFre0DPmUeI9Vd6PxAqUWvG8X5EWI8QUjXuD2KyRGzJJHrC8cQie3pXBogE8cp4JJj5PBwySzarNoF4I4kZtPzh9iDc0emovgAzkWm7XDeCN4Vt0ZiGvw0NaWOw72vNM5tDnEPiblpa933ukaLBUhxHSf+pTgz9ZuYKfFtNga8uMEPpAxeCCXU3b7QXCRaDxCqQG+tGOFWk1vzqjyDyY4tB71F6KbB5pHWHSVKmaTH1GMcKQeWkiQajnOiOyElgtK0nQA+eBAcfcubO/dVTws4FkR7UxpaSbF57muPuSjdIA5Nef1He8KTOCzmjpUriOItbjuTc4lwyo1T2NHvIXDcdVkfitbPeaQn/3EBPYvCFz3HZbEi/Svacr2aIBy7V1g8AWua4NpAAgyDUc7gYkxkSO9RFTE1Hku+BSTntVGbxByJ3ck5w1fEtEU8NSY3h00ATyFNXuGsGKu0W2utMbrTBKJlMmiWkReAMxAyjK1lCuqYk+u3DjtqPPs2AnGHxlRgu7DN73Ae1yVsDnF6P25aGjablJIBFpBgE5+9U3T9H49skEinNpj1nARKv2jdN0abnGriMMNqJ2ajRfiQ5yr+tOMwWIrCoMdhmQwMM1Gk2c47j9Jed1OjlbbH0HpPqGGMxwy7SRV6zbdyPBt2q1MzEsjvadnyhO3OwA9bSVDuY53vT3QWsuicI9zzizUcRAijUho3xDTnbwWePQz946up9S6Em8bu/6v9JvZ2LEjqiSJIPfPl3pzXwBN4zuoOt6RtG9L0vTV3WjZFLqEcw5s99l1U9Luj91PEO7GME/tPC6+j0+DxfW+r/kSTXg7r4KL8L+Cr+u/+9uG+no+izl1sS0+MNKen0oYSqCBhazt2yXNDiDnGySqxpHT4xtfEVmtLGxh6QaXbREdKSSQBmW5Le1wSBQKeUnKPpFPaJSUkqJT13qHnA8TCYUCnZNmji9g/eB9yZJwoJIvQTDMn04zr4cd/wD1Bcgs34rD93/7VGRrLkfFoNCi1w6uIDh9Cnte8pV+Ha0Fzn1tkAku6B2yAMyTsGAk9BaTaMPSEwQwDwt7k+0jpamaFVrnt61N7buAzaQALqy0hTjMAc69R36jv6Unh67HuqtpkmnsSyZkwQDM3zVNBUjobFFtQDc7q9hOXiQE+nnrLuWWPbs0jVKptUYn5R7sv7HvT3GO2Z7T7FAaoyH1Wm1mmJtvT7G4jrkO3Zdi62JriacnbbkfYeaGFqy9t4MrkvNMxuKU6Vli4djm2d2cD2HxCRrtgMCww7ZAccy2WnxbCGtNINp0wCSXOMyZMAXvnvbmU20DpljgKbHS8+qHCPt8051kwD3NpAEBrW1HVKjvVaBsuc53LM84WmPalVP1r1qq0Nl1EUnCejO20kyGAgiHDmO4KuO9IeLOQojsYfe5V/SukDWdn1QXFs5naMue7mbewJkuHq5S5W4+G+M1O6zVdfMaflsb2U2++UgddMd+fPcymPJigEIWe6pNu1uxp/zL+7ZHkEi/WXFuzxVfuqOb/CQoqEEbCQOmsSc8RXP/ADan9Sm9R6prYxra73VGBj3Fr3Oc0kCBIJvmqqnGALw+abix0G4JBi0iyA3nDaHwRj8Vwx4k0aROY4t7VjuvdKm3H4htNjGMDmgNa0NaIpskAAQLylKNTEn/ADVYdj3DycoPGtIqPklx2jLiZc48Sd5TpQjZO2QHNJu0OYTFyNoNJtvyPglMBoatWno2OdYGGse9xBygMaTxuYFlK4TUzHC5wVZwtYtLN4J3g5SO9Iw1yptcadensCk5rWAAgVC4AlznNzjMA8lWxPBT1bVXFbRmgWmT1S4Wvlczbmk36rYv80T+s37UaG0OGOO4+BQNM7xHaQPNP62gcQwdak8D6pI8WyEw6MoB5gMV0c2G0CCx220bJB3ibhSujcc1lOo99ukrsBIuJayq4mOHX3KvU2SQOJA8SpIM/FmSPWr1T+yyjH8RT2FrwtUOALSCDkRcJ/SKz7DValE7VN3a3MHtG/zVm0RrFTqENf8AFv5nqnsO7sKcpaWqkU8aetSHGp5McfsUfRKeYf8AK0+Qe7wAH8yokzKCRL0EyYEgu+jQ6PmFg0dMoyJSgwwRMdAiQuzV3SEyNUAlej5rttAHenobWnUp9Q1S+oTDmdUGAXSZ2oziGm/arJpajtN2t7faFAavuqPpBjmgBkdG8CKlpEu+cABHZbcpQMcD1+r9ISQfsPauzpy8e7DLyatrSNl27IpxRoA5mfJEcKH5ETwTR2He2TBgZ8leiXLQmA2Gsqtg7UxG5uRJ5kynfpGovraNeabnAthzg0kbbRZ7HAesNnaMHgFUdHY2tRhzZ2ScsweRG5aJix0mGqN2bvpPGzzewiPbCMpuCdq85whCcGsRYtgixEQQRmCF1TrneuF0G2yeCMUjwPgnZxK4OKPFIbIjDu+afBdDBv4eS6dijxXWHxAnrkwjsBDAv5eKdYPCOY6erlGaL4bT+a4/ftXQ0kz5h8Qq1C7pJlZw+b4pq/RZc4uLh1iTlxTf8LDdTHe7+y6qabcRAY0d5R2LVaJqVr1XwdIUC1lakyzQR0dRoG7bHrAcwTzU/W9LeHu11Gq1wzI2HN8wfYsWbpWoBAgdybOrEkk5m5S2uTH3anite8M5xdFS/wBEf1JKnrVQqeqH94A96zDpCjbVI3lHKnZh7NDra4Bs7NKY3udbwAVdx2nRVeXup055Nj/uoEVuN+/+yWpYho+Q3vJ9ye0WT2TWB0sHPAIpsG8wBuO8pti2l1Gi1jXOIfiHODWlxG3UAbMDg0FDDaVjJlIdrHO83gKzaJ0/SsHuazmyhT/n2keSVWloyscqNTvYW+1wCaYrCbnQDx2mHyddbHhNI4F7XbWOrtkERs0GgSPoUQfasm0qGMrENfttDrP4gHMSEWHsjonT9XDmJ6Rg+Sf5Tu8ld9Fay4dxFVz+jaGlp2rEOJadkcbDcszfme0+aXeYosHF73eAaPtUy6Oxp9TXHCT+WnsY8j+FBZOgnzo4uUEEFABGEIQhMOi9dtxEbrfeUlCIp7o01GhiaWyH04gtbABi0WBG4pCviqhGTKbRvcf7hVnVirFMjftk9tgp17mOGQ8F149XcYXHVNXYt02cwjccj5rpuKdMnPeuHMGybSLiEdWlBEREJ/5BpM6HrMc4BwiDIIy7CFfKGNbI3gRMXPgFSNW8MzNwk87q5YMtkQALbslXMtMu9Kfwf4UDR/KbJ6cDLakbJP0okHsHfTIVg1+B/CGIne5p7jTYR7FX1x53eVrfHwCCCChQI0SNAEgjRIA0EEEENGiQQBopQRIA5RyuUJQHYcjFQpOV2yk52TXHsBPkmCnTniuJJPal2aMrHKk/9kjzTzA6ErbbC6mQ0OBJJbkDOUoCHcCDBsRmEtiD1KY+i537Tj9it2O0SyoLiDxGYUXX1dcS3rgBrQ3KTaTOfNGhtXUFYv8AZofPPgEEao2rqCCCkAgggmARFGggJXRDoYT9I+QUpRrkkDiUEFtj4Z5eTyo8AJNleQOI+5QQVEmtDVHCRwvHHv71b9FYibjkiQWmJVmvpPpgY3a+fRpuPaNpnk0KpIILly81rPAIIIKVAggggDQQQQQQggggAjQQTB/htH7VF9QkjZFhzDhM9xJ7kxhBBOwBAQQQUgCtUbhrC+4cEEFWJUXR7jn5oGgEEFREnYYHck3sjPx+1BBMES4IIIID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4104456" cy="2731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Botão de acção: retroceder ou anterior 5">
            <a:hlinkClick r:id="rId3" action="ppaction://hlinksldjump" highlightClick="1"/>
          </p:cNvPr>
          <p:cNvSpPr/>
          <p:nvPr/>
        </p:nvSpPr>
        <p:spPr>
          <a:xfrm>
            <a:off x="8604448" y="6375452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79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orbel" pitchFamily="34" charset="0"/>
              </a:rPr>
              <a:t>Na depressão </a:t>
            </a:r>
            <a:r>
              <a:rPr lang="pt-PT" dirty="0" smtClean="0">
                <a:latin typeface="Corbel" pitchFamily="34" charset="0"/>
              </a:rPr>
              <a:t>endógena: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Em inquéritos sistemáticos junto de doentes hospitalizados não é raro encontrar alucinações olfativas: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cheiro a cadáver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 putrefação</a:t>
            </a:r>
            <a:r>
              <a:rPr lang="pt-PT" dirty="0">
                <a:latin typeface="Corbel" pitchFamily="34" charset="0"/>
              </a:rPr>
              <a:t>. Alguns melancólicos veem, nas paredes,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sombras</a:t>
            </a:r>
            <a:r>
              <a:rPr lang="pt-PT" dirty="0">
                <a:latin typeface="Corbel" pitchFamily="34" charset="0"/>
              </a:rPr>
              <a:t>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fugazes que representam figuras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esqueletos</a:t>
            </a:r>
            <a:r>
              <a:rPr lang="pt-PT" dirty="0">
                <a:latin typeface="Corbel" pitchFamily="34" charset="0"/>
              </a:rPr>
              <a:t>, 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diabo</a:t>
            </a:r>
            <a:r>
              <a:rPr lang="pt-PT" dirty="0">
                <a:latin typeface="Corbel" pitchFamily="34" charset="0"/>
              </a:rPr>
              <a:t>, a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morte</a:t>
            </a:r>
            <a:r>
              <a:rPr lang="pt-PT" dirty="0">
                <a:latin typeface="Corbel" pitchFamily="34" charset="0"/>
              </a:rPr>
              <a:t>.</a:t>
            </a:r>
          </a:p>
          <a:p>
            <a:endParaRPr lang="pt-PT" dirty="0"/>
          </a:p>
        </p:txBody>
      </p:sp>
      <p:sp>
        <p:nvSpPr>
          <p:cNvPr id="4" name="AutoShape 2" descr="data:image/jpeg;base64,/9j/4AAQSkZJRgABAQAAAQABAAD/2wCEAAkGBhQSEBUUEhIVFBUWFxIVEBAPEBAQEBQVFRIVFBUUFBQXHCYeFxkjGRQUHy8gJCcpLCwsFR4xNTAqNSYrLCkBCQoKDgwOFQ8PFCkYFRwpKSwtKikpKSkpKSkpKSkpKSksKSwpKSkpKSksNCkpKSkpKSksKSwpLCkpLCkpKSkpKf/AABEIAOEA4QMBIgACEQEDEQH/xAAcAAEAAQUBAQAAAAAAAAAAAAAAAwECBAUGBwj/xABDEAACAQIDAwoCBwUHBQEAAAAAAQIDEQQSIQUxUQYTIkFhcYGRobEHwRQjMkJSYvAkcrLR4RVDY3OSovEzU1WC0yX/xAAYAQEBAQEBAAAAAAAAAAAAAAAAAQIDBP/EAB8RAQEAAgMBAAMBAAAAAAAAAAABAhEhMUEDIjJhEv/aAAwDAQACEQMRAD8A8NAAAAAAAAAAAAAAAAAAAAAAAAAAAAAAAAAAAAAAAAAAAAAAAAAAAAAAAAAAAAAAAAAAAAAAAAAAAAAAABdkGQrfQuuBZlKZS5i4FtiuQuSL8pBGqTK8yyRMuGxDzLKOkycjlICPKMpcotvQq4AWZBkJlAlhh3wAxebZTIZ30R8PQfRnw9hsYOUplMx4f9XI5UhtGPYWJ1TI3EqrLCxc4l0aegEaiSRw7fDzLUiZICOeHa4a8GWqmSVZbi2MiIcw+zzL44KT4eZXNqXxqlFP7Ol+X/UCXnigVhhFbaF0UBaVyFXHUzsHST3kGJGmX5DNnQySt1dT+RZiFoTYxYxVw78AZOFwsqjyxV5dSXWBjZGV5vr+RsI4FpXe/gYslrr+tOoIyMHhszirJXtuVr3e9vxNxieSs3OCjBuOt5RW6y0vwuRUKGXmnbfDN/utb0PpvZ/JyhGKtST0V3NX6lxM23xHzjS5E1G/svwUmZK5HTjvpvszQkkfS9PBwj9mEV3RSIp7LpuWZxu731lJpdiV7Jdg1kafN9TkXXjq6T13Z4St4GPV5M1Fvp9zUX/M+ncRG6skpPhLcebcplJSbtCC13Ld4GblZUu3jWI2RKO+HjZmBPB66na7Scbu7lLRu0b277+RzlaOui80/I3KNZWwaskjFlhtPH5I27hu8fVmNVhZeXsVWsWH+RvsHsB8y5tdTfkQbMw2eouF4+56/LYkfoN1H7s/DV7/AAJbo28FlD5mZHC6F2IwvTkuEpL3NrSwd4d1harQYujaxjJGz2pSsl3s1pcbwo2XRLGi+JUSWBQARdQTKMRKJYK7M/Bx0ZhUt5ssHufeZomnTzRt3WfBmLGjmvH7y6noZtukY+0o2lFrRtSXzRBh0cK31eD3/wBDsuTWwlGnUnJdPLli7tWU0r+NmvMyNlUcKsPzlVwlNx0hHM5wbva8Vb8LfDpLuJNiYiUoVGmtcrbervd5fDUzlU25ytG0e5v3sYk8JmjpvvouBsMTHoX7X7l2FpaeIlE1ajaGHf8AhPTuqSPqTD/Yj3L2PnjauxnzdHJd2gmk+EnGbXnJn0Ph/sR7l7Fwu1Xs1WAnJ4ium+iubyp30unf2NqzX0oNV6r6nGk/LMtBn3BlzXbv0Wvscnym2dGSleyaaktOtao8F+Im2sRV2nXdac4yp1JwpRvKHNwhK0MqT00s7rfe57JyM23PG7KoVajcqqU6VSct85U5Zcza33ja/bc5/WcbRwO2qPSksturXXTercNfY55UJOel03ue5vR69x7Fh+RMcW5uVTJFOMUoQTbWVS3t6b7bjluX/I2GApU6kW5qVSUenLM/sXT3JJ6PqZrHek087yaLtdtUQbSwTUoqztaGvG6ju8TP5tznGK0cpK3X953v22Om+IezOZjgoWX/AEou/fUbd+Jd6Vy2xKS563CS/i0PdJUf2DdfotacGtfc8Q2WsuJf769X/U+gcBC+z2/yT9lu8heUr5zq4V3npulK/mzb7Mw6lTSa7O8yMZs7o4h78ud38bmJsqs1FefoS8wrV8rcGoxhbjL2OZyHW8qruMP3n7I5qVPebx6ajHlAKJJUQijYtsCTKUAxpIQRdLq8S1ATU10jY4SWnia2D1M3Dv3M0bSlHpJke16Wkf3o+rSMrDRvbvRTa6tl/ej/ABIyiWNLovTqfr/ybTYdOSozt963d0b/AMzV08R93vu79r0N7gXahpvt7olLXP1p9Frg37mbgqXR/p3DFYS1PNbRuS90bvAYbnFB7nK13Zb7x6VurcyeLdOvwuFzcwmvuJd+lP5tHq9Pcu5Hn+E2c/2b9yF2u3m7eiPQSfL0VOZ5Wcq6ez/rKkZTc8sYU6drtxU2229EtVr2nTHkvxrUpVcPGCvOSllj1t5kkvG9jpn41Hj/ACrxcsTjqtVqzrTzJOTlZSslG74Ky+SOw5P/ABCrYTDU8NGjRcKafSbqKcm5uUpOV7b5cDz3FYtzlmem61uo9h+BcM9HF1ZJSkp0qabjFvK4SbXm0/AxnOOU4bDkv8UKjbhTwE6rk7vmKjm72S/BZeLMf4gbXxWLoU41dn1aEY1LqUprpNway2cV1Xfgek8m/s1LRUemlaKSX2VwNd8RaObDR/zF/BIuP6lvDxGhhstWmnFp85DTR2t2rS2p1PxdpdPBr/Bp+eb9eRhVKH1kOHOR39qj8r+pvvimudeGcdyUVLT80bfxGLUec4VWrycvxq/Hqv4ntqx8qmASp3imndrrT6r723fqPHsNglUxEoOVln1tre8b/wAvM9/2ThYUsLFJaKLV3rJq3FlvPDUsnOtvLnsr9grO1r0sRJ6apwcU03v3ZjitkLoK+7T2PR9oVcuDr5b2VPEKS6rypykk+9p+hwPJ6N4K60srvw3kw6c861/KeHQpvt+S/qaCWFun3L1/4Om5U0Flp2v9u2r7DWRoP+nc0vmdYY9NBWjYsW8yMctTHTNtJbgsuUCMeT+ZRPUSe4oFTU95n0Fp4mBSepsMPuMjc4WWiXavPVL3G2ad4q3Y7t9Satb1I8HLRd6t5k20ZLT9dehllfzFmnpqpOyeq6el/Cxt8NFcy+OVGlS6UW/vRi+y1kl6I2+EdqMuNo29fkSlWzaeHku2TXk2bXYeI+qXZZdt7o02e1B9rt6Mz9iVPq/fvUmya4Hs+yIq9C/4E/SFvc6ZHLbMrJPDpPXKlw+7TZ1KL8umoozybb+MlW27Ob1pbPoyqz4Xp0nUs+11Jpd0D03bO044fD1K003GnGU2oq8nZbl2vceLcocZKjszFV5dGvj1CdSzvkhXrdCnrwpK3fJmsrqxXklR3d+Otu/Wx6t8AtoWqYqhb7UKdVX6nGTpv0mvI8mlI7P4RbSdLatJdVaNWjK/5oOUf90I+Yz5lZr6M2FGyn+8r/6UYvLOF8N/7L2ZFs7bcKSnn35r2gs1la3ua/lbyhpzoJRzb1L7Lu7XVlbW92Yln+E3w4N9LF0oONoqqtb6y0cfLo+ptfikubklF2V6Vo9yikkvA5+pPLjaMtbOpHpaJdKzt33u/E2vxbxn7XGm72bpN3WmiVrPzM66ajh9lVLYhu12ruy1v0UvmfQmG1w1k79BpPvjH+Z89YfFqnVnKPRzOUbfhWZSj8j37k7XzYHN12k3b91frwNaSuJ2rklsrF2d505TzLTSUnKC17k15nBclKjy23qy0fcdliq8f7KxuX7U1eSvufOTbkvPd2nG8laN1x0jo92owZz6Qcr6do0v8y3ZuIsRZXt+Gporu1mnft3mVy5haFLT+8f8LNLGva93913s+KXlaxsw6aXaa18PmYUd5m7SldmFE22kyApmARiy6vEqWy/mXwiFX0lqbGjuNfS3mfS3eJBssK9F3/Im2juX66yHDrRd/wAhtCW4yz6uoO7XYrG4w8Yuk770k49/SiaHCS6Ru8FLoS7l7shUdV/s7vxRk7JrNU12yXzMGpP6mXet/iX7PrdDx09R4Pa8HXvVwur0Svd/lp7jukeW4PHRjOi8193XonlpJr0PTa2IUIuTdkle70Hz6X2q4qlGcJRmlKMk1OMleLi1ZprhY+e/ixtZTdSMdI87SjFLRKNOMrJLhuPV+U3LOEKUlDV23958/crsVKbvJNXqOSb6+jYxfyzn8JdubkzZ8mtocxjcPV6oVaUn3ZkpejZqmVO1H0njqtnOy3pxv1XvrY0eNxF14aetiSG24VKFOWdPPCEnrrdxV7mixe0I8V4s82mWJtOu+eo9lSn7paG3+NNS2Jhr9xP0SOQrbRzVYabpwtrf70Tp/jZW/aafbST9EdNdNRwMa2Z3/NHz0/kz6H5Ov/8AP0/A7+P/ACfNtGp0ovtXufRvJ922c3xi/lE1Wcnl305qhiocYu9/32tPMh5ExSUW/wAP6+Zg4morV79d/e7NjyVtzF+EY6q5Jwzn0w+Xv2aX+Y3bsyv+Zylarq7fm8tDpuXcXzdJv8cv4Tjpzvr2M218+kGLnfyMaLJa71IkjTa8FMpUIxZElMskXU2FSQ3mbRlp4mBDeZdN6ERtsPLo+JHtGe4x6NXo+KGLnoREmEq9I3OBr/Vy7UvRs5qnPpI2mDrNK2v3b24Zt1+rfvBWTUq/US70QUcUlHfp/Ux54joyjv13rsfUYksPwfnpfuJpXoEdvxrQpKlOLqQbWSrONG/RhZpyaUtU1vXUdfheU+Pa6eDpzfV04PhwnuPDs0l+rlqq26l5WEmks292r7dxf/jqT75R/wDocF8S8ZWqUKXO4WnQUajtKnlu26b6LanJ7lfwOJp4nXcvF2+aNlisFCeGUqUW6maKl04LTVaQztvWyuVJNOfKiVJ8PRlCtvQthbH53CU5qnvi05Rg7Nxk4u7UuKLMZyXryekJbtyi3fW/XM4yjSqZMyTUeN7L37SOVWXF+bIy63DcmcQqsbwlbNFyc1GCSTTdtXrb2Rm/FXb8K+LjkaahTjHRpv7K0klud7q3YcE2yipt6JN8Ek36A16y6FXd3r3PobY+Mvsxd0vZNHzvhsFUb+xLuyu/gus9s2NtJRwGVyV8sr6/lvql4dgZyeZ7Rxn1lVcW/wBeh0nJN/UdnRu3ppY4fG1frana2d1ySj9RDuQM+mv5f1OhTtuzyt/pOJSOy+ILtkX55exxt95auH6ocQtxEifEPVdxAmVpW5UpYFGO0ViHuLURUsd5kxehiJ6kqqEGZSeniK1S+nqYfOdpdCrpqEXZ7PcX0sa4yTTs0QuZRAZ8NpvW8VK7bd+3qRd/aSf93HwbXyMGNrfzKW4AbD+0o/8AbXmy546L/u18jW27CuYDPWLjf/pxL6laHXTXFa+HWYNPEWvu139GPvYvlWT7PJ/IgleKh+D2/SLlXp/h8TEb7blYIDL+kQ6ooudZL7vszEnU7N37pSeM4aafrqKaZX0pL7i/2k1LajjuVu7T1RqniHxLo4i3D1INtX29KTvKOaysnJvTW+nHr3kFTb8upJdqv3NGF9JDxnZHvyoppZ9Ju22ddsPb+SEU3pp6I43f1EsLrs72Es26blXtNVowel1Jt2t+FnNc4W18Reyve3Ah5wtJNRJVlqR3KSkUQaS3BTKVKIpR6NyFGRznRsQyICZepFiRXKBc5DMW5RkAq5FFMc2V5sC5VC5VSxUxkAkVQZy1UxkAvUit1+mR82HACRsZu0jyjIBWUixPsXiXOJbYAkSRiWIv1ArdFOcRTKMgB1ewsci/KUYCNJ2vp56lhcUygURekW2LkBKBcAY84llyrq9hbmCr1IOZZmK5wi7MM5ZmGYKvzlVMjzDMBOpFXIx85XnAJsxcpmM5lc4RkZxmII1bdSffqS/Sl+CPXpq+7yAuTKlixf5I+o+l6/Yjv3W9ALmUK/TV/wBuHk/5kDqgTDMQc4UzgZHOFHUIM4zAS5ymYjzBTCpUGyPOUzgSXLrkOcqqgE2Vfpgi50ARg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295232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Síndrome de Charles </a:t>
            </a:r>
            <a:r>
              <a:rPr lang="pt-PT" dirty="0" err="1"/>
              <a:t>Bonnet</a:t>
            </a:r>
            <a:r>
              <a:rPr lang="pt-PT" dirty="0"/>
              <a:t>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A característica principal desta síndrome, que atinge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indivíduos cegos </a:t>
            </a:r>
            <a:r>
              <a:rPr lang="pt-PT" dirty="0">
                <a:latin typeface="Corbel" pitchFamily="34" charset="0"/>
              </a:rPr>
              <a:t>ou com alguma limitação visual, é que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nunca tem relação com algo que lhes é familiar</a:t>
            </a:r>
            <a:r>
              <a:rPr lang="pt-PT" dirty="0">
                <a:latin typeface="Corbel" pitchFamily="34" charset="0"/>
              </a:rPr>
              <a:t> ou memórias do passado.  </a:t>
            </a:r>
            <a:endParaRPr lang="pt-PT" dirty="0" smtClean="0">
              <a:latin typeface="Corbel" pitchFamily="34" charset="0"/>
            </a:endParaRPr>
          </a:p>
          <a:p>
            <a:pPr marL="0" indent="0" algn="just">
              <a:buNone/>
            </a:pPr>
            <a:endParaRPr lang="pt-PT" dirty="0" smtClean="0">
              <a:latin typeface="Corbel" pitchFamily="34" charset="0"/>
            </a:endParaRPr>
          </a:p>
          <a:p>
            <a:pPr algn="just"/>
            <a:r>
              <a:rPr lang="pt-PT" dirty="0">
                <a:latin typeface="Corbel" pitchFamily="34" charset="0"/>
              </a:rPr>
              <a:t>Na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síndrome de Charles </a:t>
            </a:r>
            <a:r>
              <a:rPr lang="pt-PT" dirty="0" err="1">
                <a:solidFill>
                  <a:schemeClr val="tx2"/>
                </a:solidFill>
                <a:latin typeface="Corbel" pitchFamily="34" charset="0"/>
              </a:rPr>
              <a:t>Bonnet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pt-PT" dirty="0">
                <a:latin typeface="Corbel" pitchFamily="34" charset="0"/>
              </a:rPr>
              <a:t>o que se vê são sempre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imagens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coloridas</a:t>
            </a:r>
            <a:r>
              <a:rPr lang="pt-PT" dirty="0">
                <a:latin typeface="Corbel" pitchFamily="34" charset="0"/>
              </a:rPr>
              <a:t> em geral, com rostos quase sempre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deformados</a:t>
            </a:r>
            <a:r>
              <a:rPr lang="pt-PT" dirty="0">
                <a:latin typeface="Corbel" pitchFamily="34" charset="0"/>
              </a:rPr>
              <a:t> ou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irreconhecíveis</a:t>
            </a:r>
            <a:r>
              <a:rPr lang="pt-PT" dirty="0">
                <a:latin typeface="Corbel" pitchFamily="34" charset="0"/>
              </a:rPr>
              <a:t> e sem relação entre elas. Este tipo de alucinações surge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de forma repentina </a:t>
            </a:r>
            <a:r>
              <a:rPr lang="pt-PT" dirty="0">
                <a:latin typeface="Corbel" pitchFamily="34" charset="0"/>
              </a:rPr>
              <a:t>e desaparecem da mesma forma.</a:t>
            </a:r>
          </a:p>
          <a:p>
            <a:endParaRPr lang="pt-PT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V5TCvbBXaYs/UHxcA6_HYpI/AAAAAAAA7TA/SV9tNlvh4jk/s1600/116021_254x19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3888432" cy="27928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Síndrome de Charles </a:t>
            </a:r>
            <a:r>
              <a:rPr lang="pt-PT" dirty="0" err="1" smtClean="0"/>
              <a:t>Bonnet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A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síndrome de Charles </a:t>
            </a:r>
            <a:r>
              <a:rPr lang="pt-PT" dirty="0" err="1">
                <a:solidFill>
                  <a:schemeClr val="tx2"/>
                </a:solidFill>
                <a:latin typeface="Corbel" pitchFamily="34" charset="0"/>
              </a:rPr>
              <a:t>Bonnet</a:t>
            </a:r>
            <a:r>
              <a:rPr lang="pt-PT" dirty="0">
                <a:latin typeface="Corbel" pitchFamily="34" charset="0"/>
              </a:rPr>
              <a:t> é um transtorno que ocorre especialmente nas pessoas cegas ou com algum tipo de cegueira. </a:t>
            </a:r>
            <a:endParaRPr lang="pt-PT" dirty="0" smtClean="0">
              <a:latin typeface="Corbel" pitchFamily="34" charset="0"/>
            </a:endParaRPr>
          </a:p>
          <a:p>
            <a:r>
              <a:rPr lang="pt-PT" dirty="0">
                <a:latin typeface="Corbel" pitchFamily="34" charset="0"/>
              </a:rPr>
              <a:t>Trata-se de alucinações visuais e silenciosas, que muitas vezes ocorrem </a:t>
            </a:r>
            <a:r>
              <a:rPr lang="pt-PT" dirty="0" smtClean="0">
                <a:latin typeface="Corbel" pitchFamily="34" charset="0"/>
              </a:rPr>
              <a:t>em </a:t>
            </a:r>
            <a:r>
              <a:rPr lang="pt-PT" dirty="0">
                <a:latin typeface="Corbel" pitchFamily="34" charset="0"/>
              </a:rPr>
              <a:t>pacientes com 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tumores </a:t>
            </a:r>
            <a:r>
              <a:rPr lang="pt-PT" dirty="0">
                <a:latin typeface="Corbel" pitchFamily="34" charset="0"/>
              </a:rPr>
              <a:t>na região </a:t>
            </a:r>
            <a:r>
              <a:rPr lang="pt-PT" dirty="0" smtClean="0">
                <a:latin typeface="Corbel" pitchFamily="34" charset="0"/>
              </a:rPr>
              <a:t>do</a:t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cérebro </a:t>
            </a:r>
            <a:r>
              <a:rPr lang="pt-PT" dirty="0">
                <a:latin typeface="Corbel" pitchFamily="34" charset="0"/>
              </a:rPr>
              <a:t>responsável 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pela </a:t>
            </a:r>
            <a:r>
              <a:rPr lang="pt-PT" dirty="0">
                <a:latin typeface="Corbel" pitchFamily="34" charset="0"/>
              </a:rPr>
              <a:t>visão, mas esta 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síndrome </a:t>
            </a:r>
            <a:r>
              <a:rPr lang="pt-PT" dirty="0">
                <a:latin typeface="Corbel" pitchFamily="34" charset="0"/>
              </a:rPr>
              <a:t>não tem 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relação </a:t>
            </a:r>
            <a:r>
              <a:rPr lang="pt-PT" dirty="0">
                <a:latin typeface="Corbel" pitchFamily="34" charset="0"/>
              </a:rPr>
              <a:t>com demência </a:t>
            </a:r>
            <a:r>
              <a:rPr lang="pt-PT" dirty="0" smtClean="0">
                <a:latin typeface="Corbel" pitchFamily="34" charset="0"/>
              </a:rPr>
              <a:t/>
            </a:r>
            <a:br>
              <a:rPr lang="pt-PT" dirty="0" smtClean="0">
                <a:latin typeface="Corbel" pitchFamily="34" charset="0"/>
              </a:rPr>
            </a:br>
            <a:r>
              <a:rPr lang="pt-PT" dirty="0" smtClean="0">
                <a:latin typeface="Corbel" pitchFamily="34" charset="0"/>
              </a:rPr>
              <a:t>ou </a:t>
            </a:r>
            <a:r>
              <a:rPr lang="pt-PT" dirty="0">
                <a:latin typeface="Corbel" pitchFamily="34" charset="0"/>
              </a:rPr>
              <a:t>velhice.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62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1Law_boP39A/T1bP8cMOx6I/AAAAAAAAIsw/Vh15Az93-4o/s1600/oliverS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1454"/>
            <a:ext cx="3921249" cy="2933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r>
              <a:rPr lang="pt-PT" dirty="0"/>
              <a:t>Síndrome de Charles </a:t>
            </a:r>
            <a:r>
              <a:rPr lang="pt-PT" dirty="0" err="1"/>
              <a:t>Bonnet</a:t>
            </a:r>
            <a:r>
              <a:rPr lang="pt-PT" dirty="0"/>
              <a:t>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4970952"/>
          </a:xfrm>
        </p:spPr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Esta síndrome foi descrita pela primeira vez no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século XVIII </a:t>
            </a:r>
            <a:r>
              <a:rPr lang="pt-PT" dirty="0">
                <a:latin typeface="Corbel" pitchFamily="34" charset="0"/>
              </a:rPr>
              <a:t>por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Charles </a:t>
            </a:r>
            <a:r>
              <a:rPr lang="pt-PT" dirty="0" err="1">
                <a:solidFill>
                  <a:schemeClr val="tx2"/>
                </a:solidFill>
                <a:latin typeface="Corbel" pitchFamily="34" charset="0"/>
              </a:rPr>
              <a:t>Bonnet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pt-PT" dirty="0">
                <a:latin typeface="Corbel" pitchFamily="34" charset="0"/>
              </a:rPr>
              <a:t>que deu seu nome à síndrome que identificou</a:t>
            </a:r>
            <a:r>
              <a:rPr lang="pt-PT" dirty="0" smtClean="0">
                <a:latin typeface="Corbel" pitchFamily="34" charset="0"/>
              </a:rPr>
              <a:t>.</a:t>
            </a:r>
          </a:p>
          <a:p>
            <a:pPr marL="0" indent="0" algn="just">
              <a:buNone/>
            </a:pPr>
            <a:endParaRPr lang="pt-PT" dirty="0">
              <a:latin typeface="Corbel" pitchFamily="34" charset="0"/>
            </a:endParaRPr>
          </a:p>
          <a:p>
            <a:pPr algn="just"/>
            <a:r>
              <a:rPr lang="pt-PT" dirty="0">
                <a:latin typeface="Corbel" pitchFamily="34" charset="0"/>
              </a:rPr>
              <a:t>O neurologista e escritor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Oliver </a:t>
            </a:r>
            <a:r>
              <a:rPr lang="pt-PT" dirty="0" err="1">
                <a:solidFill>
                  <a:schemeClr val="tx2"/>
                </a:solidFill>
                <a:latin typeface="Corbel" pitchFamily="34" charset="0"/>
              </a:rPr>
              <a:t>Sacks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pt-PT" dirty="0">
                <a:latin typeface="Corbel" pitchFamily="34" charset="0"/>
              </a:rPr>
              <a:t>chama a nossa atenção para a síndrome de Charles </a:t>
            </a:r>
            <a:r>
              <a:rPr lang="pt-PT" dirty="0" err="1">
                <a:solidFill>
                  <a:srgbClr val="FFFFFF"/>
                </a:solidFill>
                <a:latin typeface="Corbel" pitchFamily="34" charset="0"/>
              </a:rPr>
              <a:t>Bonnet</a:t>
            </a:r>
            <a:r>
              <a:rPr lang="pt-PT" dirty="0">
                <a:solidFill>
                  <a:srgbClr val="FFFFFF"/>
                </a:solidFill>
                <a:latin typeface="Corbel" pitchFamily="34" charset="0"/>
              </a:rPr>
              <a:t> </a:t>
            </a:r>
            <a:r>
              <a:rPr lang="pt-PT" dirty="0">
                <a:latin typeface="Corbel" pitchFamily="34" charset="0"/>
              </a:rPr>
              <a:t>na qual as pessoas visualmente </a:t>
            </a:r>
            <a:r>
              <a:rPr lang="pt-PT" dirty="0">
                <a:solidFill>
                  <a:srgbClr val="FFFFFF"/>
                </a:solidFill>
                <a:latin typeface="Corbel" pitchFamily="34" charset="0"/>
              </a:rPr>
              <a:t>deficientes </a:t>
            </a:r>
            <a:r>
              <a:rPr lang="pt-PT" dirty="0">
                <a:latin typeface="Corbel" pitchFamily="34" charset="0"/>
              </a:rPr>
              <a:t>experimentam alucinações.</a:t>
            </a:r>
          </a:p>
          <a:p>
            <a:pPr algn="just"/>
            <a:endParaRPr lang="pt-PT" dirty="0">
              <a:latin typeface="Corbel" pitchFamily="34" charset="0"/>
            </a:endParaRPr>
          </a:p>
        </p:txBody>
      </p:sp>
      <p:sp>
        <p:nvSpPr>
          <p:cNvPr id="4" name="Botão de acção: filme 3">
            <a:hlinkClick r:id="rId4" highlightClick="1"/>
          </p:cNvPr>
          <p:cNvSpPr/>
          <p:nvPr/>
        </p:nvSpPr>
        <p:spPr>
          <a:xfrm>
            <a:off x="251520" y="6093296"/>
            <a:ext cx="648072" cy="61153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6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>
                <a:latin typeface="Corbel" pitchFamily="34" charset="0"/>
              </a:rPr>
              <a:t>Vítima de esquizofrenia comenta as alucinações que sofria antes do </a:t>
            </a:r>
            <a:r>
              <a:rPr lang="pt-PT" sz="2800" dirty="0" smtClean="0">
                <a:latin typeface="Corbel" pitchFamily="34" charset="0"/>
              </a:rPr>
              <a:t>tratamento:</a:t>
            </a:r>
            <a:endParaRPr lang="pt-PT" sz="2800" dirty="0">
              <a:latin typeface="Corbel" pitchFamily="34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19" y="3068960"/>
            <a:ext cx="57340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realizado por: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239000" cy="4846320"/>
          </a:xfrm>
        </p:spPr>
        <p:txBody>
          <a:bodyPr/>
          <a:lstStyle/>
          <a:p>
            <a:endParaRPr lang="pt-PT" smtClean="0"/>
          </a:p>
          <a:p>
            <a:r>
              <a:rPr lang="pt-PT" smtClean="0"/>
              <a:t>Daniela </a:t>
            </a:r>
            <a:r>
              <a:rPr lang="pt-PT" dirty="0" err="1" smtClean="0"/>
              <a:t>Baiôa</a:t>
            </a:r>
            <a:r>
              <a:rPr lang="pt-PT" dirty="0" smtClean="0"/>
              <a:t> nº6</a:t>
            </a:r>
          </a:p>
          <a:p>
            <a:endParaRPr lang="pt-PT" dirty="0" smtClean="0"/>
          </a:p>
          <a:p>
            <a:r>
              <a:rPr lang="pt-PT" dirty="0" smtClean="0"/>
              <a:t>Carina Pereira nº4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65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Fatores que provocam as alucinações: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>
                <a:latin typeface="Corbel" pitchFamily="34" charset="0"/>
              </a:rPr>
              <a:t>As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 alucinações </a:t>
            </a:r>
            <a:r>
              <a:rPr lang="pt-PT" dirty="0">
                <a:latin typeface="Corbel" pitchFamily="34" charset="0"/>
              </a:rPr>
              <a:t>podem ser provocadas por vários fatores, como o uso de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medicamentos</a:t>
            </a:r>
            <a:r>
              <a:rPr lang="pt-PT" dirty="0">
                <a:latin typeface="Corbel" pitchFamily="34" charset="0"/>
              </a:rPr>
              <a:t>, a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privação excessiva de sono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consumo de drogas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esquizofrenia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infecções</a:t>
            </a:r>
            <a:r>
              <a:rPr lang="pt-PT" dirty="0">
                <a:latin typeface="Corbel" pitchFamily="34" charset="0"/>
              </a:rPr>
              <a:t> que provoquem febre alta, etc.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4320480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Classificação das alucinações: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  <a:hlinkClick r:id="rId2" action="ppaction://hlinksldjump"/>
              </a:rPr>
              <a:t>Alucinações auditivas</a:t>
            </a:r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</a:rPr>
              <a:t>;</a:t>
            </a:r>
          </a:p>
          <a:p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  <a:hlinkClick r:id="rId3" action="ppaction://hlinksldjump"/>
              </a:rPr>
              <a:t>Alucinações visuais</a:t>
            </a:r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</a:rPr>
              <a:t>;</a:t>
            </a:r>
          </a:p>
          <a:p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  <a:hlinkClick r:id="rId4" action="ppaction://hlinksldjump"/>
              </a:rPr>
              <a:t>Alucinações olfativas e gustativas</a:t>
            </a:r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</a:rPr>
              <a:t>;</a:t>
            </a:r>
          </a:p>
          <a:p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  <a:hlinkClick r:id="rId5" action="ppaction://hlinksldjump"/>
              </a:rPr>
              <a:t>Alucinações </a:t>
            </a:r>
            <a:r>
              <a:rPr lang="pt-PT" dirty="0" err="1" smtClean="0">
                <a:solidFill>
                  <a:sysClr val="windowText" lastClr="000000"/>
                </a:solidFill>
                <a:latin typeface="Corbel" pitchFamily="34" charset="0"/>
                <a:hlinkClick r:id="rId5" action="ppaction://hlinksldjump"/>
              </a:rPr>
              <a:t>táteis</a:t>
            </a:r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</a:rPr>
              <a:t>;</a:t>
            </a:r>
          </a:p>
          <a:p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  <a:hlinkClick r:id="rId6" action="ppaction://hlinksldjump"/>
              </a:rPr>
              <a:t>Alucinações corporais (cenestésicas)</a:t>
            </a:r>
            <a:r>
              <a:rPr lang="pt-PT" dirty="0" smtClean="0">
                <a:solidFill>
                  <a:sysClr val="windowText" lastClr="000000"/>
                </a:solidFill>
                <a:latin typeface="Corbel" pitchFamily="34" charset="0"/>
              </a:rPr>
              <a:t>.</a:t>
            </a:r>
          </a:p>
          <a:p>
            <a:pPr marL="0" indent="0">
              <a:buNone/>
            </a:pPr>
            <a:endParaRPr lang="pt-PT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Alucinações </a:t>
            </a:r>
            <a:r>
              <a:rPr lang="pt-PT" dirty="0" smtClean="0"/>
              <a:t>auditivas: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O sujeito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ouve ruídos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sons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palavras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frases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murmúrios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vozes</a:t>
            </a:r>
            <a:r>
              <a:rPr lang="pt-PT" dirty="0">
                <a:latin typeface="Corbel" pitchFamily="34" charset="0"/>
              </a:rPr>
              <a:t>. Pode ouvir com nitidez ou apenas murmúrios vagos e distantes</a:t>
            </a:r>
            <a:r>
              <a:rPr lang="pt-PT" dirty="0" smtClean="0">
                <a:latin typeface="Corbel" pitchFamily="34" charset="0"/>
              </a:rPr>
              <a:t>.</a:t>
            </a:r>
          </a:p>
          <a:p>
            <a:pPr algn="just"/>
            <a:endParaRPr lang="pt-PT" dirty="0" smtClean="0">
              <a:latin typeface="Corbel" pitchFamily="34" charset="0"/>
            </a:endParaRPr>
          </a:p>
          <a:p>
            <a:pPr algn="just"/>
            <a:r>
              <a:rPr lang="pt-PT" dirty="0">
                <a:latin typeface="Corbel" pitchFamily="34" charset="0"/>
              </a:rPr>
              <a:t>O doente pode, ocasionalmente, reconhecer quem fala, ouvir uma ou várias vozes que lhe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falam diretamente</a:t>
            </a:r>
            <a:r>
              <a:rPr lang="pt-PT" dirty="0">
                <a:latin typeface="Corbel" pitchFamily="34" charset="0"/>
              </a:rPr>
              <a:t>, ou que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acompanham as suas ações ou os seus pensamentos </a:t>
            </a:r>
            <a:r>
              <a:rPr lang="pt-PT" dirty="0">
                <a:latin typeface="Corbel" pitchFamily="34" charset="0"/>
              </a:rPr>
              <a:t>com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comentários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distribuindo tarefas </a:t>
            </a:r>
            <a:r>
              <a:rPr lang="pt-PT" dirty="0">
                <a:latin typeface="Corbel" pitchFamily="34" charset="0"/>
              </a:rPr>
              <a:t>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ordens</a:t>
            </a:r>
            <a:r>
              <a:rPr lang="pt-PT" dirty="0">
                <a:latin typeface="Corbel" pitchFamily="34" charset="0"/>
              </a:rPr>
              <a:t>,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inculcando-lhe ideias</a:t>
            </a:r>
            <a:r>
              <a:rPr lang="pt-PT" b="1" dirty="0">
                <a:latin typeface="Corbel" pitchFamily="34" charset="0"/>
              </a:rPr>
              <a:t>,</a:t>
            </a:r>
            <a:r>
              <a:rPr lang="pt-PT" dirty="0">
                <a:latin typeface="Corbel" pitchFamily="34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4307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Alucinações auditivas: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Este tipo de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“audição de vozes” </a:t>
            </a:r>
            <a:r>
              <a:rPr lang="pt-PT" dirty="0">
                <a:latin typeface="Corbel" pitchFamily="34" charset="0"/>
              </a:rPr>
              <a:t>é característico dos esquizofrénicos</a:t>
            </a:r>
            <a:r>
              <a:rPr lang="pt-PT" dirty="0" smtClean="0">
                <a:latin typeface="Corbel" pitchFamily="34" charset="0"/>
              </a:rPr>
              <a:t>. </a:t>
            </a:r>
          </a:p>
          <a:p>
            <a:pPr marL="0" indent="0" algn="just">
              <a:buNone/>
            </a:pPr>
            <a:endParaRPr lang="pt-PT" dirty="0" smtClean="0">
              <a:latin typeface="Corbel" pitchFamily="34" charset="0"/>
            </a:endParaRPr>
          </a:p>
          <a:p>
            <a:pPr algn="just"/>
            <a:r>
              <a:rPr lang="pt-PT" dirty="0" smtClean="0">
                <a:latin typeface="Corbel" pitchFamily="34" charset="0"/>
              </a:rPr>
              <a:t>Outros </a:t>
            </a:r>
            <a:r>
              <a:rPr lang="pt-PT" dirty="0">
                <a:latin typeface="Corbel" pitchFamily="34" charset="0"/>
              </a:rPr>
              <a:t>doentes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“ouvem” várias pessoas falar sobre eles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próprios</a:t>
            </a:r>
            <a:r>
              <a:rPr lang="pt-PT" dirty="0" smtClean="0">
                <a:latin typeface="Corbel" pitchFamily="34" charset="0"/>
              </a:rPr>
              <a:t>. </a:t>
            </a:r>
            <a:r>
              <a:rPr lang="pt-PT" dirty="0">
                <a:latin typeface="Corbel" pitchFamily="34" charset="0"/>
              </a:rPr>
              <a:t>P</a:t>
            </a:r>
            <a:r>
              <a:rPr lang="pt-PT" dirty="0" smtClean="0">
                <a:latin typeface="Corbel" pitchFamily="34" charset="0"/>
              </a:rPr>
              <a:t>or </a:t>
            </a:r>
            <a:r>
              <a:rPr lang="pt-PT" dirty="0">
                <a:latin typeface="Corbel" pitchFamily="34" charset="0"/>
              </a:rPr>
              <a:t>exemplo, escarnecendo ou ameaçando ou, então, conspirando contra o </a:t>
            </a:r>
            <a:r>
              <a:rPr lang="pt-PT" dirty="0" smtClean="0">
                <a:latin typeface="Corbel" pitchFamily="34" charset="0"/>
              </a:rPr>
              <a:t>doente.</a:t>
            </a:r>
            <a:endParaRPr lang="pt-PT" dirty="0">
              <a:latin typeface="Corbel" pitchFamily="34" charset="0"/>
            </a:endParaRPr>
          </a:p>
          <a:p>
            <a:endParaRPr lang="pt-PT" dirty="0"/>
          </a:p>
        </p:txBody>
      </p:sp>
      <p:sp>
        <p:nvSpPr>
          <p:cNvPr id="4" name="AutoShape 2" descr="data:image/jpeg;base64,/9j/4AAQSkZJRgABAQAAAQABAAD/2wCEAAkGBhQSERUUEhQWFRUWGBgYGRcXFxocHxoXGBcXGh0YGB8bHCYeFxsjGhgaHy8gIycpLCwsHB4xNTAqNSYrLCkBCQoKDgwOGg8PGiwkHyQsLy0sLCwuLCwsLDQpLyksLCwsLCwsLCwsLCwsLCwsLCwsLCwsLCwsLCwsLCwsLCwsLP/AABEIALoBDwMBIgACEQEDEQH/xAAcAAACAgMBAQAAAAAAAAAAAAAFBgMEAQIHAAj/xABHEAABAgQEAwUGAwcCAwcFAAABAhEAAwQhBRIxQSJRYQYTcYGRBzKhscHwFFLRI0JicoLh8TOSFkNTCBVjk6KywiRUc4PS/8QAGgEAAgMBAQAAAAAAAAAAAAAAAwQBAgUABv/EADMRAAICAQQAAwUIAQUBAAAAAAABAhEDBBIhMUFRYRMiMnGRBRRSobHB0fBCIzOBwuEV/9oADAMBAAIRAxEAPwDjAW0WpSnisExalyLAn7+xDuTTKfPTJx6h4/kXUVShKMtxlKgsjKHdKVAcXvAMrR2cvsI3n0WWVmJ94gWJcB/h9jaIaehKlEm4SNn+m2/lBaukhUpQTqxUX3bRvzcnvAvu6inzbLS1m5pJceJQwzECD3a1XHuk/vDYeIgmqpIsLEj3r6sdeXOKPZ1ctcwyZkg1HfgS0JQoJmJmkju1y1kEJu4L2YlwWg52n7J1WFd3+JKJiJgZMyWpy4S6kqQWUrK3vMzanYRhz2qkD1OHbN7eiKRMLdOj3G2ljbfpBXDpx4klO7uzWYBkn9791h4QFkTErAUghuh/XS1tIsyKhlMdSfNutm1htCYXmrLDhsOZ2Ow5szA7s8R1U9wC3ui1zpf4XfzaJqNSjdJ1GyXGo8gNRfTpG6qQD3QCx97wsTb6A+V4s0cBVyCSGBYXc73bTl4/pB6hkLly3Oovcu1zzLAks0RUa1pYMlV9Or2a4Y/V4t1ilLupyHcCxHgbX83P04gBd5kIJduRuNQ2gbrvFlE0kqmE2SCohxcBOlrOSw2u9o2qqa7AMTrvuz+v1iPEiES8qtMyLizftEhW3iGO4gcik3Qw9mexMyplTJ4CTNCyCSpjma6UOOFAzMA4s/N4s08lR4GUALhkm99+TdY1pcSqJEtJR3kuXOdQI4c4yjiD6DiF9fd5NB3DFGzBQNnIuz7F9RoP6jeK7WvkRw0vMDTKIoOj6C+n0+9to0KbuST0++tvMQ8TqJSmsB5nT084X6LBe/M4y8oVLmrlFz++jKSrkQcwbTeKN0SovwAqqNwG1t6fIHUesWaeiUksEkl9x1B0LFhf06wTk4auXNGdLPudLOeFrHU6i7QV7tlW1Zjpy9HiykWguRfrsPOTiSS41JDNYXF3t9hxCJ2ppXKgU3KFDzYizvZ+Wjx07FdH+OupY/UeUI3aBA71I5ghJJZwSRbYh/p5M4uS/TOu9hKkzMNo1kuTTyX8e7SD8oMz54SHMK/sunPg9GTtJA/2lQ+kEamoKlP5ARjt0Nt0enVhUb+Q/tEaZrgffhGglvffwixKlb/f+YGDMy0xYkqYvGqUc42A2ixZBAR5o1knhHhG8ELmGjzRmPRxxhozHo9HHHxvhtFnVf7/AEhkRIly9blg7Bztf+E30+EUcIl5SWHuuoAN56+loLUkjOQCXZyokuX1AuNPXWPQ8QiJt2W6RaMoStJIzaMDcvt9b6dYKSuz8s2DAqdT6gXNuYDHn5CBUqS6gpQZ2PN2bbfxf0huwJYsCAw6b6bOwuOW0JS7sEl7wn9qMFk0lHQVNPnkVOabLmFC1DjkOgzA5JSrMBpZlaRnsL21k01RNrK4VNVU5ckrRbJI4iVLXYl8rAWD84e0SqGXMq51fKRN/DpTPl95xDLNASpKUngKlTpb6azBHF5oKWmLlmWmYVKRwKSkh3IQ4ZSU5gLdIyclwbo2sCjlW2X1/Yd8IwEY3XzVUspGHJlyypSpTreYpTIC0ulF2UeEDTeB/aPCqjDZglVaZS0qslUlYL8iZZOcHybxhcpMdmSs3czp8oLAz90tSMzO2bKQ7OfWGn2ZT8OlVJq62eEKlF5UspmKUpZH+qohJdnZId3c2YP2PNJcEZ9Mlb8PDzI8IrUqSDKXmALqS/xI1GvwgmK8K1OUkknL8RsL6P19CnavEsJr1kyKOcahw0yVkp1qUosAhKzmnrJOglk8yBeNcY9lWIU4eSpFbK1ylpc4c98qvEKc8odjqE+xCWJrohlKe6gDlLPq2m7Es2vl5stNS06kuSU23KgBdtFE8vLwLRzdFd3U0onJmSJg/wCXOBQrnYkX4hZucMgWopPvDNcmxJBa7uW29ekMJprgE012EcZlSkhpRvqWBDl97MQCfnCh2llTVyzkDqSUrCAAXytrd9BbwaGDuwzvZg1mPofl+l6rhYsq56i7nbcE6Npc+dZopLzBfYzFETCGPu27t+LZwBbhudOUdBp8SypO3LqQ51AsW+7QpT+x9NPCTMSymH7RBIW+jqaxNtbwOrOxC5aghNXUhDO2YnmLaDmP8xW5S8ClR86HKu9oaaNzM0uySoZlDZm15fWJfZfiCxKnzqhOU1VQueEg+4lYYWPNt9ssKeDdgJQVmA71b+8tQUXHIGz8nEdKwvCVJQAXfqB1iuSPiy0ZJcRGeXLC0ghlA6H7+UCsSoCmyHYizH3efjtF3CpRQpg7EXfn+ukFamQFC8AUtrGUrViTiUgpSBayTduXnbSOfdpKplgbEOz6dbaWbUCOp9pZWVGnzv6aRyLtMl5pbQJANmvfxy8/Tz0NO75BPsKdh/azKpqCTSzJUx5YKc6CkuM6j7pY7tYw1UvtJoZhbvjLP/iIUnycAj4xwmhP7NPifmYs/bf4jBlJ2eljoMWSClynR9G4bjEif/pTpSuiVpJ8NfpBcBhHy7JpytSUJDqWUpFv3iQA3iY+jJtYiikSpXvKShKEpG4SkJzHklxrrsATFoOxDVaWOCqd2F1KYObAb7f2iH8anZ1X2H10gBTVS5iiVqzEaAAsPAMWIe51gpLluzkvp0/vBaFKFNa8dzq7udT5MysoUEPkc5XZGrRXrcT7RSg4RJmj/wANKFH0cH4R0GVSRcTJiu31GVn84x+hwyp9suKSVlE2XKQofurkqSfTMI6B7LO2VViKZ0yoTLShBSlJQlQdZBKndRsBl9YaMXwGTVS+7qJSZieShp1SdUnqDEPZbs5JoJPcSc2XOpbqLklRdid2DDwAiFGSfZeebFKFKNMNx6PR6CCh8koBCgXZmI/pN/WG7CUkoulPVQGrG5J5+QgDTUAUH1KWOug0u3q3QR0DCaEiSgOzJYpNw9rnq5A8/ON3O64EgBPcJ4khyxch9y5bx+HOCeBq4hbZiQfBIYtbY+oi1iNAkywWYPYh2YuoaG7OB6xF2eo2Jd9GPJuV7gEv6wsRQSk1CE1tMqalCpal9wtJSFJ/aFJlkgjUT0y/C5s8De2nZuuxqpVOkSQmmkJMuT3yjLM0g8akJKSRmUAAVZQyR5a9qk5zkBZOQAEPwrZLEPuDlNtxDxV+0AS8G/HEDvSjIEavUuZeTwEwE+AhLPG+fMawZGuV2j56FACAUgnmkm4OhHiCGaM0tEFaP4P93gkmjmyUy+/lTpYWDkVNlqSFnVWVxru0WkUZPEizEBTB3ffxjFyycbR6fEozimq9Qj2E7SJw6apaqf8AELUyZajNy92DZTAoI4i3Fq1tHduq/ahWTFJ4ZdPKcZ+6HezQl2dJmBMskcikvdrsIUpGBLWoBKVO+Ynk3lBSpo5j3BtzYP69YFHVypJUDyaLG22+/mP/AGR7NU9VTTJ08Gpl1MwqR+IJmHukcCFcfuKWxmcIS2cAAZYWMU7DU34uXT4VNnSVlShOKV95JlJSklQKVvmW5SMoPDmGZnSDW7M1S0zZNNVTZxpF/s5csTMiUzCSUoWZbLVLU5SElTA5RcGz7VYFOTNCqKbJpkd0mVlVT5wgJWtTyQFpSknPcEF8qeUauPIpLdFmHlxvHLbISMV7L4jTDNMlSaqWkXmylBCgBupE0gf7VQAk4rLWtsxQtiru1oKVMpL2CvebYhwYdu2/ZtKESfxU6oqO9mZZk5aDMTIQEKUTLkSUd2lamCErUhWXM7uBF6fjOGTadFMikm1aJaQhEpNHOUwAYAKmoSEH+IqHjDMc0l3yAeNMWMPrACpKhqQQLODsDp0br1i7MrAosRcF8xBZ2fUAFn22frFXBOxprUTJlH3tIiWsolonrTUSpmWyshBzpSDwulakuCztEVfQVdKXq6aYpAP+tIPfJa1zbvJYA5pHiTB45YP0AvEM2FTSMoCEsW5b2dyb6f2vDQhSRLBKg7h+j7FuUc3ou0CFJC5a0rA2SXAPIsWOwveJantMbNtcu/FZ3FrDQWEXcFIqvdOlyWi+vSObYf2rOZlb7DmbXdjqAOjw4f8AEUspFyCX2O1j8TAJ4mnwFjNEHaVQ7tju9vp6xxrHZYM5dyACGzHQ8gSfW/o0dE7SY8FOlBuLajQXNtdx9tHJsaxBSu9UWsFlwGBISrp0HrDuBbYtvyBvlgGVTlCEhWpSlQ8FpCx8FfKJEN8/vrDH2/wn8PVIlflpqYf7ZKUf/CFxNn+/8R56XbPZ4OccX6IZfZ1TJNamaoOinSqcrqUsEJHMmYpLR0qjC5kwrXdamJINrKLAbAAEt66wodgcNKKYzf8ArTiH5y5CSerDvVj/AGR0jCqVzmfQdGHhoAIPjXBh62e7K15cEuHUZB+Xnv4wRqJ8qQgzJ0xEuWNVrUEj1J1gZ2v7TS8OolVK058rJQgH3lq0D7DUk8gY4ZhuAYn2jnqnLW0tJbOtxLl/wSkh3IGw6ZjeCCZ0/F/bxh0i0rvag85acqX/AJlkH0BgVQ/9pCnUsCbSTEIJYqExKyBzy5Q/kYWu2HsKFDRrqfxiVGWl1JXLyBR/Kg5zc6AEXhV7Key6txCUZtOhIlhWXNMVlCiNQmxdtH025xxx9MYH2yo6y1NUS5qhfKCym55VMpurQUmiPkGVgk+nrxTKmCRPRMCAsKsmYfdOZOgcji2BePov2W9sJmIUJVPH7aSsyZh/MUgEKtYEgsWs4POOOG8VBjdVRbkYrnWPARVkM4H2fknN0BG+/wDm0dKk4dmLos7WVy2blbLrrHPeyz98lnZ3NwBbd229LenYcLlJysRfwazcnja1MqaFEBTgxSOLKoDYWGv2G0F9XgVPldypSjrz0vfluT8zD9VUyMpe338Y552nWpSgzhILM+/5ummxtaFoS3EvgH9z3qSonUhydATpqzi5gv7MsUCKibSzGab+3lgjSahkzEjxSELDclwJpZ4LhQZRF9nbyvc/E3gZUz1ylpqJL95IWJiR+ZswKCbMFozIb+LpFckbtFcctsxp9udcO7pJADrVOM7wRKQpJ9VTAPWEWRiOWXlc5lm3Nk/rb0jrs/shQYoqVXTUGcFyUBAUtQSEElQ4QRxOpi/KPnuoSlNZNlyie6TPmIluSWlpWpKQ51YRiavDvV2eh0GVL3K9TqmD16RLDAqXoo6X5c/lEFfXpLlSSkPqLjXeM9jkTAniAzE+8QLjZn0i/wBoMKUtBOinYMB8bXDOfKMCtr7NH3VOmA6iUJqVJeyhZSfgoHYhVweYjonZbHTU00tayO9uiaOU1Byr9SMw6KEctw+hnpK78NuVj6fbQY7JVapdRNlKI/bpExPVaClC/VJlnyMa2jny432I/aGK4qa8DrKKos3xiHE6X8TImyCtSO9lqRnQbjMCHHWFur7VS6cAz5mRJJSFMpQcDRwCH1jWX7SKD/7pGr6L+eWNPcZMcc5K1FmuK/8AeFHRrUqopZUinl6yKVWcpSGCUJXNMuWdBcEDXSK3ZLtBTUcpUyuxWXPqJrFYNQlYlgO0uWlFrOXKUjMdmAg4r2j4aoFJqpRBDEF7jcFxcRe7PV1FOzGj7lWRs3dJAZ3Z2A5GL2izxyStpiZNnUGKVhl09JPMxP8Aq1iEmn7oEOMxUAqYo2ZKklwX0itjHYGrkcUsiqQH0ZE1I1908Ezf3SnU8JgZ7QKqqwmcJdFVTESagzJxSUSlETFLOZlKQVHUe8SdA8K2C1pr6lKcTrlinS61idNKUqCSP2aUghOZR5BwM3SJjlcXSCfdJSh7R9BzD08ZsQoe8hQKVID3zhQBSCDZ7fUlW1BGXIdA1jq5a99dd9+UHVdpqTEaqTRUchE1KA6p5SUJkyUM4ktlW5dKQQyQ4PEzRX7Y4WjD0iYuclSFKASlVprsBw5B+1YXJABA1eHIZ0+xKWGS4E3Eq03JDFt9SG1LCzv48tYDYVToXMkpmqCJapstCypQAy5s6ySbXShV33aGSdSy54TkZYVunRv6b9dHFoVe1SEImplIAHde+3/UOoPgA3iTyYGzZFjxN+LL6bA8uVQD/tcrZU6tRMlTEzB3KQShQUApK12JBtYu0JQDN8POMEWOu/x+sF+yuHGfVykNbNnVyIRxHo1gPOMF8s9XFLBjryR1P8D+GpKKVYFCVpL3dakiYo+OYK+EHMFW1mYlzfflAzFOOXlChm99Ja2dJcD5g+do3wesDAvwkA3AsLvpYFJcHX1hqJ5dtybbDHazsunEKXuVLCSJiJiSUhacyHYLS4zJIJBDjWOT497LazC6SbPl4n3cpDqKEqmysyjYJSAogqJYB/WOy0VaNLjTX/Okcj/7QWKT5i5FMhEzukp75SgklKlklIDgNwAH/fFjjkNbik6f/qzZk1t1rUpvUlo6H2X9uEyhw9FJLpkKXLCgiaVluJalOpAF2zfmEc1yEWDl+QPp6x1n2OeypFWmZPr5C+64RKBKkZzxZiwYlI4Q76vreOOEDD8Kq8VqSJUtU2ctRXMmdVm6pivdQkf45R9MdiOyacNo0U6TmU5XMXcZpimcjoAAkdB4wewrBZNNLEunlIlIH7qEgB+Z5nqYknCOOK7xkCMCMtFGVZ819m8TVLmApURrqH2a362tHVMHx6YS2ct0CSX9OQ1jj+BJKpmUAk5SwHi3L4/rHVOyeDlYIXMZmBSkXG/F+Um9o2c3Yr4jtKJVdWtxq/8AmAWK4aS/D4uDcONNw1/SG/DsOSlPCSeRP38Y1xCSwdvP1/WFVkV0XcHVnJq2n7qY5ChcOBo/nry6/OOYrOA2rXPJ2tY829RDdiEkgly7sW6ENZ9+nTaANVRZbo3uQQQ7HfyceEXn5i8+OS72Z7RzKSmrKdKFqUiXMqKVADk5rKlgB/dmKSthtM0tCHT+yjEJdKqrWiWju0mYZS1HvClAzE2BSksCWJfm0NmIVxlql1Mo5plKrOAP30ABMyWG/NLKvNuVmn2pdrES8KJkqBNYkSpRG6JqXUsdBLfzIhHNBePRoabNL/DsUOzeO94EjKpyAXALF/KxYw0S5EyYf2hZOw3a2vI9ekc4wHHpjhKSAwASkDQAAanZhzhzpcQmliVh7WB+GjR5PNj2y64PSZMbfKDlRRJyZR5b+ZfnCjX/ALGfTzRbLNEsh7ZJwMsj/cUnygliGOzUhmYkakD4MLxz/tDWzphUp3OqSdikghnuLgaQXSusiYN4ZSxSTOo4rgyKmQqStuIcKvyqGivW/W/jHFammXKmKlrDLQSkj+Ib9RDhRe1JYAJkI2PCtQ+BChALtVj0qrmCbLlrQs2WDlIU2inGp2NtGjcm0wWix5cL2yXDAz/fWO4+yKk7iiQo/wDPUuYfB8iR6If+qOHyUFaggaqISG/MogD4kR9EYXThEpEtItLQED+kAW53EdDzI+08lQUfP9hM9uSwsUqgGYzUu/SWfLSOVyyH3+7OPhHXPa/K/wDopS7nLOTfopCwdPL0jkIPn9/GIn2H+z5bsKDXZztfNw8zVU4l55qEIzrBUUBJUeEAgKdxr+UWMC8RxeZUL72fNXNmENmUX3dgNEp/hSAIoTl7A2eI0uXvFdzaDOGOEnNrlhSlxaZKP7OZMRZuFRFrnmPH1irncvr93ivxR6/6xzk34kxlju1RY70Hx+7Q++y3Dn76fcBOVA8+JR8mT6xzljGneHSOi2mUzJZYOCdWfQKqpISTmQnYkqAPMe89nb7AgPVYjLQor7xAB4ijOknM+o4mz28/Gx4xLXEpVazffJoJ7VrwEY/Zi/F+R3vDsdRMSlSVBaFAqBC3AcsNyQeG4uREfao1tRIEuiqE05UopmFWbNlAZkKSDl11Ae2oYxw/DsZmyFEylqS+oFwr+ZJsrzhsofamsACdJCmvmlqyHS9iCHO94IsqfYvk0M4/DyP+D4piMjvKdVOahEmnJlVWYZp01KeGxdypRAY3AS5d4Z+w2IVc2kQuvQJc8lTpAbhB4SoOcqiNvDSAmF4s4B4rhLPyOl9L873+AjtF7ZZVLNXKlSTOWg5SorCU5gA4sCSxttoYI2l2KwxyyOoo6mZsUKytbS5+UciwLtjW4vVhC1d1TIHeTUSQ2ZKdELUeJQUpgQ7EPaOh1M83AbztqbXOkU330RmxvE9r7Csqf1iYrt/mAVPVHmNrbb6P5esX0z3GzsNvs9WOkRYA45gmGiWr3ElV/ef3ra21v9YdcHlBDkFrgk6abX0GwblAGgAUtJbMNDqdRowPMb8oLUlU9gAb8RYb39WfUfpG/m7Fh9w+sDa8h5bQSKwR0Mc8Fct3KwdCwJSBr1bkdOcW6LtapLZhnGhIU5GjFm+frCMsLfKCRmW+0WEKCguWOEF1J5Dc6ufptpCvVTBclyxcAMSByDavbT4vDxLxETA6S4OhtcdPk3jCViSO7mrQPzHXdwG05Zom21TKZFa4BdBNCCzgDbmB+U6sNPXWLPZnsZIrp/cVcyapFKjNTSQsJSZM5RJOZPErKvgsQMolxRnKAewUzF7actuXlGJOLqpZ0isTpKUUzEhw8hfvgDdgM4GxQIFkVoHhntke7R9mpNDiS5FMnLKXIlTcpUpWVWeYg3USWIS9zrB3AqZJAOYG+xGrjWNu1nZ6rrMWzUqQJSqaSDULcywM81XCB/qq4gyQepaBMvEjSmpkzykzZEwozoSEZxkQpCgL5SQoOL6Rga7FO3NdHqNLmUoLGnyOFRJSUMQG+/MHrCZXYGnvAsqJALsQA/6iClDjq1S05gAS+urbEhhFSoqVuSWHl984zIxadjmOEo8HJqtHdzFo/ItaR5KIHwiETX12gh2okFNXMf8Aeyq0b3kj6gwKbxjcXKsmEmkvTj6F7C8SMmciaEpUZagoBTsSNCWIOrHyhyR7X6tuFEhP9CifiuEKko1zVZJaVLVyTt1J0A6mCs3srUy0uZebohQUfSJclHiwTWPJK5qwrj3b+qq5XdTlIyZgcolpTdOl9ecLRmGIZiSk5SClXIhiPIxpmtHUw0ZQiqiq+RKs9XMaImXPl+kahceJuOrxNAsz3RslSu/jG0w6NEUSTVWHWIErI3jCoyIyhLqAGpIHqQPrEnRltdsx4RjNBz/hGawIKS45t9Ir1HZqckOwtZgoP99ItsfkH++Yn/kWOz+BoqEqKlKGVQDJbQh9x4wUndmJAQo8Z4SXJ5AsbACB2B0q5feZgUuEsXDOHfQ8mgvMmKyqAUbuGNw52NrGDxgq6MfUarI8jUZOh5qKruZIsoKKcqRfl71wxIHmI5L2hpxLnlIsCAdTqRdyS5cg3POHTGcbMyaSkPLScqX/ACjdtnYn0aE/tPMzzEKys6G11Yn9YjIvdCaHLWar4o6f7OsG/DUqVFLTJ3Gp9ktwJJ24Tm/qPKGOYX10UT8gBs/+T1j59GKThpNmDwWr9Y3Tjk8f86b/AOYv9YEpUMz0jyScty5PoCWvd3fx5F9rnSC1Mpxt/jctHzWnHKj/AK84cv2q/wBYmldpqoM1TP8A/NX+sTvI/wDnS/EN+DVxC0lzwnYg5tAAOuz31Hmx0Ux1HL7puH3cOQzggbeDQmTlpSkDK7KHMAHXQk+g6Qw0tSkAHqk2sS7s5J4fe+PKPSajtGEFcVJYAWGZjb3h1fS8R0Us94lgQHOjdQQOVtbRbpZgm8Kxe1iwJNrvsb6Xgph+HIl3JJUHZyLAWYMLC33uJTSi0SW8DQUgot+YNyNj9iAuPSSqdMKUvtuxIZ/DTq8MlPMCVE7JSXGrWB+FoAVM7MVFiASTfqX+/DeF/Et4Cv8Ah1Oq12ct930f0jaTJJGXKCLuCbEfTQ/KJKpQzkBmdmB2cAO4sPSIqaYA4drW5nVj11NuRe8Va5FWqZ0H2ZYke5XSLJzUzd2+qqdbmX45WVLLfkHOEObJlT8RrZyw5NStCQTZpSUS3bckpMEMPxfuJ0mrf3DknX1kTSHLNbIQiZ/SrnBzCPY1TpVNXWLNUVrmLSkuhCAtRUSEpVxLueInwG8Z2pwua2J0a+j1Gz3/ABAa8QlSy1iegf8AtGysZlmxBT/MAL/SF3sthBXSy1FeqXFtnID3vZoxiiSglKrbPtzcdPGPNTi4zcT0sKmkwd24w/vKiScwTnSpDkPxI4kgt0UfSFqbgU1zlZTPoW08WvDDjFSF0iVu6pExKt/dSQD48Kue0bD4EAi2zhmjc0sVLGr8DI1moy4MlR6Yt0VZU0xJQ6AWJSpLpVaz8vEGG/B+1SahkZcs3dBLghveSdx01EVAr9LN925QFx5WVUsp4Vh1hQ1DGx6XeLZtPGSsDg1s3Oq7G7E8ATUJaYplNwqGqf1HSObzpJQpSFe8kkEdQY6Z2fxYVEhMwsFDhWOSk6t6v4GFXtvR5Z4Wzd6lz/MhgT5gj0hPBJqThI1Zy4U4i3Hjo+kbc4wUQ3YP2iapm0bFQYfdo0TEYpk8hHcCzvwLNHJExYR3kuW+q5i8qQAHcnXyAJMNdB2aorH8XOnzAQWpqdag4L2JSQb+EWey+B/h6A1apaXmryy3AdkWzDdnzBx0j0qqm1MxKe8ZAuU5XQtw4zBK0lQYe6SBo4vCmWcm3ttJdv8AqZGxyX7E9BJE+b3NOqt5LUqXIyI5d4QHB2bXpFyu7GVG1Qoj+JAPyIeGqil1SJQCZ9OiWkDKE0TDoEgTgNoGmZWT1qTJnTJhBIJlSJMtCVCzKmLC78wnMRyjOerzylePIq9bf/UB7CK+KIpTOzVSkn9qNN0qHXZZY9fGKsyjqUkD9mrkxI12OZN/XlHTcN7Ezwc9RULmkpYS9UpNi+YpBUXGyUjoYF45haJAJXMSGFgVpBGjsHc+EWj9p5oy22pfJFlpsc0IM2fNlg97KUkOxUzgOdcyXHTaIaqnRPKWW1yxF3BY6vrb7tB/MokfkOmTd3IVb3tefLnAutwQF1yiEzLlmLK55uR/iblGli1ylxlX0BT0ksb3QB//AA2LcZvySP1EZPZTfvCeTC7/AG/pF7Cqu5cHMDlUhWqVXtuPPeGKlyEO4YO4s43sOel3YvGkoRfKE/vOaL7E5XZsfvLOm6R6axj/AIbAI4zdxcAacr3hjqZGrA6+I8nvsPsxTSsDx0YWDeIjtkS61uf8RDWLZKhoWB56EHe4srTd4OYPIJQhZCQWAHqxGnEdPiLQPo5SVpD6A/vXD2dvU6dIJYTL7qxcgKta4BuH5G+73EegzrixQO01MspdKw7uyixZ/wB3Z/FjF4KnKBSHQp3uXHPhOuj9becCsqS4ISGD2G4F7XPO4EXJEghrK1Lku5sLBnD7dGGrQr0QGKaUe7KQsl2zK9HCb89X2G8VU16JBAUgHxDljq50SDfT0i/QUo7ol3I53AV1cdTA3EsPSXKlm72J1uRtvdoh0SDMTxlwSZaQ/m9ndmAVqYGTJYUypbhIfzOpB3Fz038p8Wpu7sXuMwd9CDcX4r2gNghIWpWoKtrOdjc3N4rJcbik0E5dQGIUnhUm6D1YMX6atyPgXzAcZnHCp8pCVTammQqSkD3lun9iu7aoUlzzSvlCUKcqVZwbC5AdyQ6iSwLly/yg/gNSqkrEqXZCssibyAUXlTLFiAtRS/5Zr7QtkVothltlXmB/+GqnDpdGibNStUwLlmUlIZARLzAhZus2u4a9hZyIxekE2ZdWYgBLaB7v89usM/tUnT6jEKemo5apk2TLXMUE2y96pKRnUeGWMqDcn94NCXTzlpmTpE1IEySvu1BKswzAbFg7Odo8/rcMovfBUj1OizJra3ySLCESFSkoBzhQU+2YNpqWF4oYMvPJTmBJluhenvIty5MYYaTC+8fXKNer3YeX3eBWMUAkVCVADu57ILmyZqRwn+pIIvuNY7QZvecX4gvtPFvhuXaIZxIezOHHNmvu7aiFTGJ2aaegAt99YdKki9wTdnG3F6ktCHPW6lEi5JOnU+kamXoyNGrk2MXYaat56Uu3AWHMhQ+QjbtsskSQrUFe2zJf4tBnsFgpTTGaoMZysw/kSGSf/cfAiAHbmszVAQNJSWP86rn4BMZqalndeH8Ubl1hSfj/ADYtPGQvaIZiowhUOULxq+SwlTiN5EkqUlCdVEAPzJYPEcsQW7NSXngkEhAJtdibB/j5xSTpNkpW6OpYlg6JMpMgHMmUlKfMAOAd7/rAzCcHUFfspPp5a6C5vzizhLqZgrIS7LCQRwkgqYkA2YsSLw6YQgJlJypc7h7+L+n2I8znlPFJxvsJK8aolppGeSNlIdxdnGsRyezNMwUmUE5rnIpaQSdTwKAuXMXSru0KdsyyS2zm3oIkpE/sx5+jmFIScPhdCz5BKsGpwWMt/wCZSlD/ANSjCxXrMpK+9ojlBJCZKqdErIDYkZguYSLnOGc2SNYYp85apymU2UsP8dYXO102oWBLHdsdeIAkW56DUenWGIZZOSi/HzbCxgrBeJY4VS8yKZCEgAErnJJLsLploUoklgEg62gZS09Q5VOCZe6UJCgpIc3W5LeBv4aAtSYCopacODKk5AsqZVjnChlyFwCADbLreBtdg+QkrlqU7sFLmLBcODxEuWYXh5rFjk8UGvn3+rCpy4b6/voCcRXcT0EFUv3spAzIBJUlxuNuTRcNQDxJUTmDpV+8xD66kW0118qWFjOqaFMHIKU7AEEabDhv4xBQLP4VBt7vJ9CRY7OMv1jb0cmk4eVfmZmvxq4zXb4JqbHzNXlUlNgS9+baHc5vh1iWYrM13fW/LcecBqSoVmYjKCCCyWf0G/XlF2TN3G/Jr3J8/GHIu0LaqChkqKr5OxgwWUAm+mfRtxYuRfQc9vCGeRQysqjl4gztslYOpOzsLbEeShQVBAUklgS4c3fmH0LMd308bqMYyKSkEHTewdmB5cXMx6HIriLDPT04QCzG2hJcj9Gb7eJPxoUObKKXVbW3Fzc3cb+MDaee9hq4vqHPINzLdXiXuyAAQbqNixO+oGh69OeiZUM0mI92hSLqzakFyHY8rgONH6RqqbJyuuabAZki5cjmB9NNIEzklIVZnHq425uLddYpT0kljfk9+T6af3Ec+SS9j2OImEEpCUoACQSNNeZs9vu4TD1JUtJDhBAUdi3hoNNiY9OCiSGPEQAA5KjcgkH7sYkkUxlJKySCCxABew0Gx0Fv1iGlVENWEEhCXdjZri5sLAMLWdzf6T0Sc0tXeh5aiqWSVC/AOFwSfdIv1EBquqMw6MBeyQNS9yGJbn1jWimqBDPYmxLsdiAbvb4dYXA2dc7LYoF0xVNKe8lcE1Zs+RLpmKJ5yyFdCVDaOBYni6l1M6rKMsiqnLUg6MHypzvoVJD36w64+maqnUJClZZoCJyEnimy0ZlBCTsScybDizBLh3AaXUyDJSVFHcrSAxAykNy0FgfC/kllxKScWaWHUyxuM4hvAsUliWApwX3FjsB6RmrwsVSZkspIlq0ULEKDEKGl3u1+RhXlIn0V6YmfTm4lFXGgc5av3x0/yTOHe0GQssqZ3awzomjKR0fQ+sYOTSZcUribuPU4s64fL8GDavBqxLpVJXNO0yUMwV/Ml80snUjR94sYZ7PZ1QsGqR3MnXISkrX04SRLTzvm1ZtYc6LGcwBZJFri420vHq3HwlLqUEgOSXZvM6QR63M1trkVWgip7kVu0dZLpJC5hYJlpskMHayUp+CY4tNopq1FSmK1kqUxDubl9hrzhi7R4/8AjZoCHMhCnzEf6i+f8qfiYqu1uYH+ba+cO6TTbIXLti+p1TU9sOkKs+WQbgjxjEtDwVxeewI3V8hv98zAqWQ3KGZKug2nl7TmSJZfxhv7BYWZveEJfKuWCxYsyjv562hNSq5h49lWJhFVNknSagLH80t7eaVH0hPUuUccnHsJu2SteZ1PAsF7slRDO+VJYsDa50drW6wQ/wC6uJ0qUnw++cbU04AXYbkxck1aCAQpJe4IIYjmCLGPLTk5u2RObk7IpOF3dayrpzi8UWaNk3DiK1asiw1PwEVdRVgbcmDK+nSFlSVALYOG1b5G8CKzDO+IfIASCSAXDC3L75Qw0uEg8S99nt4mL8qjltYDyiFCT5XAX2iiL6aSUhKUBV9OIEP16eDwj9sKvMtQSrhRZxbiGp66M99OZht7a1f4dD7MWcakv+hjkmJYpNCgmcgpSsZkukhwXAIfVJvcQxoNLKU3PyGoxbjufRWo63u1TVatKJD9FBvn8YspX3dOAlnTLAZr3959N3PzgUlHeLQgfvF1NfgSMxfo4G0FcSUyCS2wym/Ig/2j1uCO1OXn+xm6l78sYev6ggViioA6Pf0/tFuS1w2pPwiCXWIKkp7tIewIL6/fzi1KPEL8/RtfXl9IPDoX1iSycR2/T9gcBMB/15r/AM3U/fnEIUskvNmk/wA/P+4jRU2/0j0tXF4/5/WAe2yfiZt5dNgUfdiglh6pi5gSqonjMCzTVC4uB6AxfXhxBYzp5Zneaq3TXntAujqMk2WrkpL+BLH4Ewz1acpUkk6j0BGza31DwbFNtcswtXHZNbQCtKE2XNmP/wDlmH4DXbeLdHh8pYCh3hCg4eYvrc8QiOpoELUDMXk2uUh2GrHrb7aD2B0MruTkOcBw4IJBsTvsTyFm6tZN3yAk1sTV3+QrV06WhZSEK4bPnUN/5tIwtKciF5fe5rVYjlfxgrjVPIQt5g4lBw2a4FnbTUHXW0aomyjIzBHAlfutpdnvqDf13irb55DJx91qL/k0wqnSpIJSS+ozKYG9hxXu/VgYK0tMkNcjey1hj14tIq4ZNQtJyhglWXYXIB2O/wCsXZbNrZnHLa45gsL7PBExSdqTQRXiE+VKmGXNUohBUNCUqA4SCRmsQlr6gaxpV4amXWVlMpAKETkqCSLJ7yWF8I0CcxURBnsLhn4mslhQ4JSROX1KFDu0+HecX9HWBnaXExNxSsmyyMoUiS4/eMlDKVyPG48o5sIl/ptmFTQBuCdG0Y8m18fCKtfSy5w/aS0qNwMyHewIY+8PLppeKuI4tKlf6iwnN6n01DfOKNZjMvKUrGdKgNNCksx6hh8IhuiMeOc37qM/8MyU3QZst39yYQxuzi+1+nyo1eFIzDvFzZgsQJiyoat5/wCYKGrsU7AMBfS/qLAwJmzCCwd/pyjqRynPqyRBAZrNYabNbkY8D97Pz+vpECV6Dl6HqIjxOeyGZibeX1iG6VloRc5JID187OsnbbwiEIePL1j0tdrwC2bWOMU6fRgBjFyhxBdPOlz5fvSlBTcxuk9CHHmYqKMSgxV+pEop2kd6ocfRNpxNlqdKkgjpzB5EaEdIsUHZynmJzjPLWq5VImKlnzCSEnrmSY4v2X7VGjKpa+KQsu35VH6HfyPN3zAO1LpyhTgMRf8AT71jzmo0uTDJuHXmdFblXiO9PglWgkU9cSkNw1EmXNFxpml92oW8Y0q8Vr5Ld/SInJuCukmF/HuprHyCjEGD9pSpTKLAbAs5YOSTc9OcX67HglSUq4kTLX2Iv5jx3hOWo93ZONv5V+lFfZOyTDO2dJPGUTQmYkcUmYCiYkj+BQBPk8T4fjKVKmNZILffl8xCTjFNJmEGcUqAIUAoAlLHUHVPkBFet7Wy5SWChqSANzcF3121ikoyy08Sd/3xCxwpWmWfarigVKSkF2DltS9rdLRyjFKzvpiHVMVlloS8xeZsochP5EA2A5QfxPHFTyczsrVyL6fDZmMBqWh7yZkIyoSyph6FmQ+2Yt5OY9F9n4pY4bJdhJTWPHz4F/s5hvAZx1WyUgXIRq5bQkh28IlxWQlSQFkJBPvAi7Pa9uvneCZ5BkgaMNw1gzPYp8uekCcaoVTMqUAWUS5tYt0vdzbnGu+FSMeNynukwaKKWljmOYHTMn6agbtzEWpUx131O5GrPciBkzDFpIdtXsX0J/QwQp5gCgRy/t1beJj10Czcv4rAbXjYJIIsbEf3jUrvaPCou0Lcm97RtUTzTa3hDJMqM0pCrOUpPK5sd9bmFGZNYtaD+D1oVJShrpURrtct5PBcSozNauE/InnYaJqUAKCS5uetm9RYQe7NUBky1oKgoKVm4H/KzH05fKBeJyEmnWzOGLPyV6mz/SB3ZKa01SHbOg8rlJ0I3sSYu6UheClLC+f+ArjmGiaEkqysTcjmbhyQ1xa/lFaRQpTIUjvMySpyQzJNtrvYdN4J4rT55Kks5YkAOQCm+rl9AOvkIWsCGZM5OhKEka8yG+I16Rzrd0Vhu9nd9PoJ0KESyQlebMxsRYhw9i7MT/mLi6h1Fwly4BG9tX2hWwlbTU/xOn/cG+bQyzbO5PFp0cFn838j62g7RTUwcZ8u7CGF9oJtKJqpKwlUyX3alC5CQpwpDlgocTWOp3EAXARlH5SAb7PcHcuTeLRU431s+x6b+DkmIZyGCy4zJfc+rP8AAdecS+geNtyS9T2G41PkyqmVLlSV/ikCWqZNSSpCcpDpP9T3e4BioMHUlARmBZIBJ5lzysL2/vEYnLHFfUaD+J72a7GJKwHNvzOpG/T5wK04m01khn+KMbT9V+ZYKlB3N+fMtd7X+OoitMJ8n+uv1iFOYAA2Z9xoCdHsLGNtW1te/wAoKY8o7ZNEkoB308+XyHrAyrn51E7aDwizWVDIsLqflpvA0rgOR+A9pYcb2RTIyhIYc41WY8mUSHivgP4++rMTBeNkzI0WloxElZfESTC8FJVOuVeUqzvkU7OOW4+9YFyg6kjqPnBKunqAUQlwxJJI36a26xeMU1TEs85RmtrCdJ2lyIClkh7sFJOoGiSQXYcvPSLEvtUlUwFU1ZGiWDsL3IBJH6wawL2VyZ0qWufUzgpSEqyy5DsCgEB1KILD+EQwSPY7SJH+rWr/AP0r67IZ4zHHTN8Pn0r9yy1eReokzcWBclYfr1vffp5wGqqgqc5nttfR7ER09Hslpg+RU9Lt71DOP1vEx9kgUCn8QtlOC9HOFiG57ReGFx+FfoS9dP8AD+ZzuRhswgMnI7h18xySOL1AEEZFIJYSkORmKlKJ94lxmPMmwbrGZAXKUqVMJE2RMVLmlle8l8qw7e+Lh/0iQEKHusGHEWd7M4fNqTbrGhDGo9AsmWWR8nkrZRdywu25L6EF+dnbygBj9WrMkZiGTsSLFRbTU9YNrIJJOoIJYl9g3EdAWPL1gbXVstKmtmdrXF35BiL/ADiZK0VjLa+rAyJy2N1epMEJINns/T6REasa305D0HxiaSsONg2jnp6R0K87B53J1caF6Xcx4pZXSPN9Y8UwOjW3JR6PTEAC0X8DmsVDz9LfURQUmLuED9p/Sr5RaPDAampQfFDZLr0tfUv+jt489Yuy65J0VzPTm6nDjxH0uAUOEeP/APUTI1P3sYMY3K6C06ZYchv6sNNXL/TSKyqh1EKA5huX3z5+DwNwE75x8j+kaqPEr+b9I4h2+yZF7EHmzDcv02DXjWpSw2up3I3ca3DFuejRmd7oO9/rEdWLt/CPlHHdmqZof8tuenVw778olSsXUogBtdGZ9+r8rhtXiKkPEfEj/wBRiUDgfdlX8FKb5RxxTqMRlgD3h0KTb1EUJmIJOgNztz08TtBnVvEf+wn5wPWkN6fSK0/MZhPEv8X9f/CNTsHBF7bm/wBb7c4wFNf1/V+UTyxc+I+sVlp/Zq8/nEg0rdAitqMyi2mg8Of1iDNG6hGCIB2a6SSpEZiULYCMNHiPpHUEjNx6IyrnGSI3aPARxS77N6FDzE6a/QwQxAfsl+H6RWw1Izi2yvlFrEh+xP8AL/8AIQWPQhqP9xH0Zg1DM/DyHqUpHdSy2Y6ZE2ZxBBeEgi9QfEE/rAXAKlX4aRxK/wBKVufyCDqJ6svvH1MeXyyw224v6v8AlEpWBKnsrJU4VV1G/uhVn5MD9YHr7FSE61lff8qJp36Sy0X8Rq15vfV/uPWEDFcUnBC2mzP96ufjFtNr4Se1Q/X+QE6XgUe3OCIoqmTPkLqJiJ37KYufKmJaYGKDmUhLuLbkZTFAzhdILkF2uz33LuA49DpATHcSmzJKkzJi1i5ZS1EO8u7E63PqYu0yzll31B+ceiwz3xKb7VokMxRdJPwIdIJc663N+oEBZ0hSllTBidQ3TqYLi6r/AJljy44gqBdQ2AsOXhygsop8FseWUHaBhkFot0kolrXtsTs3Tr/eMk38z8oJ4ZLGY2HpERgo9E5M0snxH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64" y="4653136"/>
            <a:ext cx="283764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ão de acção: retroceder ou anterior 6">
            <a:hlinkClick r:id="rId3" action="ppaction://hlinksldjump" highlightClick="1"/>
          </p:cNvPr>
          <p:cNvSpPr/>
          <p:nvPr/>
        </p:nvSpPr>
        <p:spPr>
          <a:xfrm>
            <a:off x="8748464" y="6453336"/>
            <a:ext cx="25164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87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5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Alucinações </a:t>
            </a:r>
            <a:r>
              <a:rPr lang="pt-PT" dirty="0" smtClean="0"/>
              <a:t>visuais: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>
                <a:latin typeface="Corbel" pitchFamily="34" charset="0"/>
              </a:rPr>
              <a:t>São percepções visuais de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objetos que não existem</a:t>
            </a:r>
            <a:r>
              <a:rPr lang="pt-PT" sz="2400" dirty="0">
                <a:latin typeface="Corbel" pitchFamily="34" charset="0"/>
              </a:rPr>
              <a:t>, mas tão claras e intensas que dificilmente são removíveis pela argumentação lógica. </a:t>
            </a:r>
            <a:endParaRPr lang="pt-PT" sz="2400" dirty="0" smtClean="0">
              <a:latin typeface="Corbel" pitchFamily="34" charset="0"/>
            </a:endParaRPr>
          </a:p>
          <a:p>
            <a:pPr algn="just"/>
            <a:r>
              <a:rPr lang="pt-PT" sz="2400" dirty="0" smtClean="0">
                <a:latin typeface="Corbel" pitchFamily="34" charset="0"/>
              </a:rPr>
              <a:t>O </a:t>
            </a:r>
            <a:r>
              <a:rPr lang="pt-PT" sz="2400" dirty="0">
                <a:latin typeface="Corbel" pitchFamily="34" charset="0"/>
              </a:rPr>
              <a:t>objeto alucinado pode não ter uma forma específica: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clarões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chamas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raios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sombras</a:t>
            </a:r>
            <a:r>
              <a:rPr lang="pt-PT" sz="2400" dirty="0">
                <a:latin typeface="Corbel" pitchFamily="34" charset="0"/>
              </a:rPr>
              <a:t>, etc., ou têm formas definidas, tais como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pessoas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monstros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demónios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animais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santos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anjos</a:t>
            </a:r>
            <a:r>
              <a:rPr lang="pt-PT" sz="2400" dirty="0">
                <a:latin typeface="Corbel" pitchFamily="34" charset="0"/>
              </a:rPr>
              <a:t>, </a:t>
            </a:r>
            <a:r>
              <a:rPr lang="pt-PT" sz="2400" dirty="0">
                <a:solidFill>
                  <a:schemeClr val="tx2"/>
                </a:solidFill>
                <a:latin typeface="Corbel" pitchFamily="34" charset="0"/>
              </a:rPr>
              <a:t>bruxas</a:t>
            </a:r>
            <a:r>
              <a:rPr lang="pt-PT" sz="2400" dirty="0">
                <a:latin typeface="Corbel" pitchFamily="34" charset="0"/>
              </a:rPr>
              <a:t>.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2832702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ZOOPSIAS: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No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alcoólico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delirante</a:t>
            </a:r>
            <a:r>
              <a:rPr lang="pt-PT" dirty="0" smtClean="0">
                <a:latin typeface="Corbel" pitchFamily="34" charset="0"/>
              </a:rPr>
              <a:t>, </a:t>
            </a:r>
            <a:r>
              <a:rPr lang="pt-PT" dirty="0">
                <a:latin typeface="Corbel" pitchFamily="34" charset="0"/>
              </a:rPr>
              <a:t>as alucinações visuais têm uma temática predominantemente de </a:t>
            </a:r>
            <a:r>
              <a:rPr lang="pt-PT" b="1" dirty="0">
                <a:latin typeface="Corbel" pitchFamily="34" charset="0"/>
              </a:rPr>
              <a:t>bichos e animais </a:t>
            </a:r>
            <a:r>
              <a:rPr lang="pt-PT" b="1" dirty="0" smtClean="0">
                <a:latin typeface="Corbel" pitchFamily="34" charset="0"/>
              </a:rPr>
              <a:t>viscosos </a:t>
            </a:r>
            <a:r>
              <a:rPr lang="pt-PT" dirty="0" smtClean="0">
                <a:latin typeface="Corbel" pitchFamily="34" charset="0"/>
              </a:rPr>
              <a:t>(cobras</a:t>
            </a:r>
            <a:r>
              <a:rPr lang="pt-PT" dirty="0">
                <a:latin typeface="Corbel" pitchFamily="34" charset="0"/>
              </a:rPr>
              <a:t>, aranhas, percevejos, jacarés, lagartos) e, neste caso, damos o sugestivo nome de </a:t>
            </a:r>
            <a:r>
              <a:rPr lang="pt-PT" dirty="0" smtClean="0">
                <a:solidFill>
                  <a:schemeClr val="tx2"/>
                </a:solidFill>
                <a:latin typeface="Corbel" pitchFamily="34" charset="0"/>
              </a:rPr>
              <a:t>ZOOPSIAS - </a:t>
            </a:r>
            <a:r>
              <a:rPr lang="pt-PT" b="1" dirty="0" smtClean="0">
                <a:latin typeface="Corbel" pitchFamily="34" charset="0"/>
              </a:rPr>
              <a:t>forma </a:t>
            </a:r>
            <a:r>
              <a:rPr lang="pt-PT" b="1" dirty="0">
                <a:latin typeface="Corbel" pitchFamily="34" charset="0"/>
              </a:rPr>
              <a:t>de alucinação em que o paciente crê ver </a:t>
            </a:r>
            <a:r>
              <a:rPr lang="pt-PT" b="1" dirty="0" smtClean="0">
                <a:latin typeface="Corbel" pitchFamily="34" charset="0"/>
              </a:rPr>
              <a:t>animais </a:t>
            </a:r>
            <a:r>
              <a:rPr lang="pt-PT" dirty="0" smtClean="0">
                <a:latin typeface="Corbel" pitchFamily="34" charset="0"/>
              </a:rPr>
              <a:t>- </a:t>
            </a:r>
            <a:r>
              <a:rPr lang="pt-PT" dirty="0">
                <a:latin typeface="Corbel" pitchFamily="34" charset="0"/>
              </a:rPr>
              <a:t>que provocam uma grande ansiedade e </a:t>
            </a:r>
            <a:r>
              <a:rPr lang="pt-PT" dirty="0" smtClean="0">
                <a:latin typeface="Corbel" pitchFamily="34" charset="0"/>
              </a:rPr>
              <a:t>apreensão.</a:t>
            </a:r>
            <a:endParaRPr lang="pt-PT" dirty="0">
              <a:latin typeface="Corbel" pitchFamily="34" charset="0"/>
            </a:endParaRPr>
          </a:p>
        </p:txBody>
      </p:sp>
      <p:sp>
        <p:nvSpPr>
          <p:cNvPr id="5" name="Botão de acção: retroceder ou anterior 4">
            <a:hlinkClick r:id="rId2" action="ppaction://hlinksldjump" highlightClick="1"/>
          </p:cNvPr>
          <p:cNvSpPr/>
          <p:nvPr/>
        </p:nvSpPr>
        <p:spPr>
          <a:xfrm>
            <a:off x="8748464" y="6453336"/>
            <a:ext cx="25164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AutoShape 2" descr="data:image/jpeg;base64,/9j/4AAQSkZJRgABAQAAAQABAAD/2wCEAAkGBhQQEBUQEBQUFRAUEBUVFxQVEhYWFBAUFBQVFxQVFBUYHCceFxkjGRQVHy8iIycpLCwtFh4xNTAqNSYrLCkBCQoKDgwOGg8PGjIlHyQsLCwvLSosLCo0Ki8sLCwsLCwsLCkpLCwvLCwsLCwsNCwsLCwsLCwsLCwsLCwpKSwsKf/AABEIAOMA3gMBIgACEQEDEQH/xAAcAAEAAgMBAQEAAAAAAAAAAAAAAQUEBgcDAgj/xAA8EAABAwIEBAQDBwEIAwEAAAABAAIRAyEEBRIxBkFRYRMicYEyQpEHFFKhscHRYiNDU3KS4fDxFRYzgv/EABkBAQEBAQEBAAAAAAAAAAAAAAADAgQBBf/EACoRAAICAQMEAgAGAwAAAAAAAAABAhEDEiExBCJBURNhFCMycYGxQlKh/9oADAMBAAIRAxEAPwDuKhSoQBFKICEREAREQBERAFKhebcU0vNMOGtoBLZuAdiUB6KURAEREAREQBERAEREAREQBERAF51MM1xlzWk9S0H9V6IgCKEQBERAEREAREQBERAFr+T09WNxFTkA1gPfc/oF9ZtnbzUGHwsOrH4nbtpDmT3VjleXCgzTJc4uLnONi5x39ApvuarwWScIu/JmovPE1dLHOFyGkx6BV3D+YOxFPxnWBJAbytEn6yt3vRPS6stkUIvTIUoiAIiIAiIgCIiAIiIAiIgChSiAKEUoCEREACIiALXs8zl7nDDYSHV3TqINqTRYk9CrXNsZ4VF9QbhtvU2C1ngPBlzquKd8x0tPWDLj3upTluoo6McEovI/BsOS5O3DsgeZ5u953cVYqAFKolSpEZScnbKfibMTSolrRNSodDR3dZZWS5f4FBlLctbf1Nz+ZWscXZq6jiqby06aUOFpa4OME+ostxw9YPaHDZwBHuJWItOTLZIuOOK97noiIqHOSiIgCIvl7oEnYX+iAkPBmDtY9j3UrV+Gqfjmq57nFjartLZIEm5cY391tACzGWpWbnHQ6CIi0YCIiAIiIAihSgCIoQBERAY2MxJp6XQNGqHHm0HY/VZAK8sRT1Mc3q0j6havgeIfuk0cUXS2S1xvIHL+FhzUXuVjjc43HlHtx7itNFtNvxVHwB15furjI8D4GHp04gtYJ9ef5rTOJ81Fd+HrUag0l4DZ+VwdD56EeVbJ/wC44ZtRtDxQXmBIu2Y5uWI05tlpprFGK+2X6LV8z49oUSWtIc4GO3K9vX8l6ZNxpTxDtPwmQBvee26prV1ZH4Z1qo8+O8q8Wj4g3pzJ/odY/QwfZe/A+Y+LhQx3x0joM9tvyV3iKAqMLHXa4EHuCtG4Q1YbHVMMTIIM3vLbg/RSfbkv2Wj34XHytzf0SVhZpm9PDM11HQOQ5uPQKzdHKk26RmqVodX7SjPkpAiebwCV80vtKcANdJpJPJ42+qn80PZ0fhcr8G/LCzqqW4eo4bhh5x+a1UfaW3/CtefO2Y5LHzHjY4ik6m2npDgBOsSDYrMs0K5NQ6XLqTaL/glg+7ah81R35QFsCrOHcIaWGY07xJ97qzVMaqKIZXc217CIi2TCIiAIiICEREARFW5rn9LD2qHzHZoEkrxuuT1Rb2RYkrFxWaU6Ql7wPe/0Wu4047FtBpBtCmfxOl7geZAFvRY2G+z6XasRVc++w2I9Vhzf+KLxxQX65fwZ+P48w1IGHF7hFmg3nvsuc8b5n49ZtbD1S8gyadrdII+IASupt4bw7W6RSZHpc+647xrmI+8udQpmk2j5QIiSN3eqxPVW9F8Xx322ZuW4gYltQ1GaJYCSQbPb8Tm+oA+ipsszJtDFOa8yCx5D4JNMwY8s3EqqHFjiCxxN93ReNyfrt0WMxrqxcKd2vEB7vLAnzEnkP5WFGuSmvVtE2GnmjajZZMEj/MTPmv8AmvujjgHN0u0kHcH8W1+i1jFAMaym0GG6wXusXOfYu3s0RAn3uVhYjG6XSzdp+K51G0i/JS+De0y76rapI/ReC4qAwTazh5oDQJnUdhHPktMyvPan34VwNbnOcyHQCXGASI3iy0/LM5c6iJJkCB23k+t/zKzMJiHUgH8zZp/W3K53SeZtr6N4+mioOvJ23Mc6ZRomo4gmNgRd3OFyzEZ6/FYkFzreIwAkWgkbt5iAqjG5g8hocbgEBpBgDpM8154XGtpua8gkh9wBcmLWSebW9uBi6ZYot+TuTcpouhxpsmBfQF9f+Eo/4TP9IWmYL7SRIaafltYfEAB7b/krSr9olBrNR1B3IEbnoulPG/R8148y9l/UySg65pU/9IXyOH8PM+Eyf8oXM8349rViGtJa2ZgWt3PTsvbDHHPpfeKb6haSRAJJbH9O5Ck8mO9kX/DZUu6VfydXaIUrnOV/aFVpw3Et1t/ELH3/AN1tmUcV0cRADtLybNcRJ9IV45Yy4ZyZOnyQ5RdIolSqEAiIgCIiAx8ZjWUW66jg1sxJ6+yw/wD2TD/4rfz/AIVhVoteIcAR0IleDcspDamz/QFl6r2KR0V3WU2O4ifUIpYSm5znf3haQxneSLr1ynhhtN3i1j4tY/M4WHosrMc0NFwDaesRcNkvA6hsR9Sq1/Fr5hmGqk33B/SFN0n3MslJxrGqNkhQVrbuL3UyPHoOpg7Gf2hXuGxzKrddNwcO37qqafBCUJR5JxFUNaXHYCfouXcTcQHEFzRDWTBAaJdEfETvC6JnrNWHeP6Z9gZK41jKhAeTvJtp7+u/ZcvUzaSSPo9BjjJuTNZxFBzKznNqsa3m6G7G8NYRf2X07NPDHlPk2Enz1CTdzhyA6bLDx9cGxBFrmN77deQVZUdJAExz6zHLsvUnJbmZtQk3Eyw99QlgAeCYPODB0gRsrHAZI1o8R5FoJJHlbbbubLLybBNpgGo7RDT4jhBc0R5Y78uvbmvXEYjx3QToYxpDA6DfSRqeB8Rnn6I/+G4Rrerf9HnS/tHwfK0tkA/M2YJtYXCvcK0NY50XiGkyDp5kdzstdyVjnaWRclx52BDZM8xaVe4ms5ziAJOkDoYAj/tceZb7H0cMrj3FbmWLg6tmtbqk9P8AtYFHMw0NL2mHP1FsxDQIaPzleeIxLa1Y0QS6lTbqcJ/+tRuw/wAsmPSSq59YuMnl3npAXTjxaUjiyZ1JuuC0r5qA4OpAtp+U6HHU0n32VjlGZtLSKjtBHJ4JY52zQObDuSQbCFr2Eqgu1H4R02aOsFZPg7EktYJgO/FMkHrG5PcBV03yRcqqmbhlZYysDUALA67Q4XO48/PYwCuu5HnNGuyKUAgCWRBbb81+dMLWLnxI0xqNrAAbxzP8q/yTO3U3CXeVp1Sf7m/w97XhYh+Way/ncvc7dmPDFCvOpkOPzNsR9FpubcDVaXnpEuaObbO9xsfVbVwvxK3FUxJHiAX/AKv6m9Qr6FSWKE90c0c+TE6ZzPLeMMThjoePEaOs6h+/6rbsl40o4iGk6Kn4XGx9CrHH5NSrCHsBPIizh6ELWcV9njXVGkPOib2AcOkn5v1WEssH7Rtvp8qbfazdQ5Q+oBckAdzC1h/DGIHwYl0DaRt9F9M4SqPA8fEPcecRf3Krrf8Aqc/xw8zLB3E1LxfCbe93SA1vvzVsCsTLspp0GBlNoA6m5J6klZi3G/JOem+0hFKhaMEQmlSiAw8xy1ldhZUEg/keoWk4nL8Rlr9dGX0b2jYdCF0EhfDmTvspyhe65LY8unZq16KXJc9p4tkWD48zT+3Zahxhw/SpEuZU0ucZ0AaiTNrdALK5zXgl3i+NhKgpPJki4E9oWq5vlmLD3axJBINQBxD5i0+8KGWT01JHd08YqdxnsaLnGVap1eVwtfmJkAnl7qtwGWPZUHlkiT5jDBGzp5ibrfWcD4mq0ve0hm94AIHbeAsDE1BhRoptDqpEdQB2jmpY5SS3OrJjhKVxe5qWKquJgbzyuHE7uMc/5VphxUeGkM0ljS0fKSSDy3J3WRg6LrlvlJFwIbY3Lrfqs/wgATvHO+x6dFiWZVsWhhfkr/vQoOmoCX1IaNGzejQBHZe+NxAoktDZr1B5aQMkdHVSLNZzjnzsvVzqbnyYqV2uPh0hsH2guGwa3c/RV3jEOdpIdUeCalUzLusnkzp7KuNJJSktzlyOUpOMHsUtbAeHPm1VXgufUnygG8DtznntCw6lEuhoA0tmYO07uLvVW/gtkwHBoggwAS7uT+nJYeIoaJk6b+YEGG/ht8xPJXjKznyY1BGMyqGt0ukgHeLkDa3OOi9jWL2ifKfyAvDR7GSeZWOMJ81QaRaGH4nDlI5D/gUvBaS4gudJ25O3iecD6WW2RXtmQx5a0j9omOZPb+F6MxJa6AC60kbyImCF5UsZ5biXaYba293dyeX1XlWe4E3E2kgRpO8T1HNYo1KXo3Xh3iE0RAdpdTAMggQSfMB7ELtHDmfsxNIEOHiADUOcxv6L8y4J8VBN2iNXe/w+66Dwxn7qdYPDgHAyRfTp2036CAvL+P8AY1Tzx+0dyCLFy7GitTbUbs4cjseYWUug4GqJREQ8CIiAhERAEREBEKF9L5QEELxrPa0S6AO6+sTiGsaXuIDQLkrmXE3ENTFEimHGlqhrRs8iRJIEk9pU8k1FHRhxPI9i+4i4xoeE6nTdqe4bAGN7g+y5jix4lYl0aTewv6KyrcPYq7SwtbvAaf1KrMVl3hFoc46i7bkCW6gCe5C4ZylPk+xihjxLZ2ev3gAFrImxkm5ja8f7BU2YZ4Z8PDjXUJu4Xaw9G8ie+wWdj6rGAU9IIe0OuCATFw6DLovZYNfEhrhoAFIGAWtAB9RufRax4kt2Yy5JS24ROGp+BTiznVBL3EzLifhHUDvYk+iYhk3aGwNwDdxG1hsP6Qq5+N1VIknmYI8x6i1uXsEbjQwT8kgao8x6ht7GwVnFt2SWSMUZFYlsFxPnBDWx/wDR0xA6RO/JelTywdQc9s6GtILaRMWBJ33lx6WUgBp1Pnxn+UNm1Fp2YBFzzJ7r4dTFKZAceRBsDpn4ukXTjZHjjrVyMAYZznARcXIaZMTMAxA66l91meUthoZJ834j/hU3HdvMu/2Wdh6bqjNToFMny7DW7qejLWaLlK+Hg3l7uUUz02A2De5/NUTIyja2NcJcDqJIvttYdPRZJqOswANce/wjeXdOvrdZTsOYlg84JOrky1wPTr9JVS0lt+p3I3WkyMouJZtphoA+QSS4X1E8yOXJWGVZj5mMNzzBHwtFyJ5A/wAqjGJBAJu6/L4jyETZZ9FvhC/xO+IiTp5hqxJWjcJtPY7h9nudappTLT8IA26+i30LgnBOdFlYOBPlfz5h24IC7vQq6mhw2IBXuJ7U/BPqYrVqXDPVERWOUIiICEREAREQBQVK+SgNL+0jM/DpNpiZdLo9LNn3M+yzuC8nbRwzHafO4TPaP33Wt8XH7xj2Ux8rojrpHP3cuh4aiGMa38LQPoFGPdNs7MnZijFedyH0wQQeYXJOMMq0PfTbM6hpPceZpHPqJ7rr5C0r7SMQ1lJsR4pNuoFvrdMq7bHSzanp9nLnVabmNbiAQWzpPmJgiJEdDfdUmPLZcWtgB3l6wRey2HMKYLCXAGq0aiNTgCCd45nqqYZf89Qhrrw2PKJ2Okb+n1KhCVo78sWnsV9SloaDENds2AX1PTt/y68qAhwc+/4W76LiCOpWVWZE/M8n4j8R6CNmjssR2Fce25i825CfdVUkzmcWtzMwz763WMwTfbm1o3k81kfeA8tFQxRa6CB/emQdLerQQJPoFV1KxEB12gG9pcOk+vNfLMVJm3axDYv5WxsOS1RlyvYtsxru8STBgnS2btA5wLe/0WzZbVp06Daxdqc6zpBMmZgdDy6WWn0miqANnPdcAxDQbNE37z6K3w48RzWs/wDnSLWhoMeI9xnVA/4BC8o0m7Mutl1R/nLWh13Cm0Wa03Gq/md2VDmuVaPjMPsNN9V+20Lo2DyWrUcQHf2oGt0nyt1Wa0mCdce30WNxHwxS+NjDqLP7TU4m45yTd0/8ujpbmrvtOU0SabtX4du55HvCzadbXvNzIiQHeveVl5rhNOzYaAOoO0eXvP6LAwb48ttRJ3kFnUz3XqdnPKOh0XmUv8KZdDgbiL+5HILvPBWZ+NhmWPlaBJMg+hXAsPUbInawDdXx+vTqSur8AYtjAwutLY2Ok36rMXUv3NTinjpeDpAUqAVK6DhCIiAhERAERUVXGYpz3soinDbayCGh3No6mF43RpRsvJXnXqhrS47AE/QLW3ZdjzP9swWtAlfByHGPkVcQNBEHSOR7LGv6ZVYl5kig4WpHEZi6s7Zkn1JufzP5Lo6qsi4cZhdWkklx3O//AGraF5ji4rc9z5FOW3B8Fcj4xzdzsS8/hOljTzNxqaOjevMrrxauSZ/hRQxzhVbqplwN+bS6WieXRYz/AKaLdG6k2YmTcJV6rTX6Q8SJLiP15/Ra9m2Ah5cJDS+4vLOsdt/Vd7y+ox9JrqYhpaIG0doCouJeD24gF9OGvg2+V/Y+6nLBSuJeHVpyamjitPADzQAR1OodYsJk35SsLFMkQI9JsPX+B/sr3iPKKtN0AOIaYLIiDzJ6jda67LnPPl/FECBNgZgmxXkPs3le9JbFc+hLjee5gA+/JGxThwuZEMIMOPp0FvVZdfBuZDSBridM7D8dU8vTuvOrT0yW3cfnO7r30jkI91dM5XH0eGFraXFz5LnfFETB+IDoSOfJX2T4gU3eLpHhsdIB8wuSWgzz5d4NrKqqUGgWPIanOBGgzuOfsvAV3P0sYPI0ktBI3O73HnsveTx9p0qlnT8LJa9rzUGqWumS4/EZPlAHXZX78aNB0wSRLbBwsJJP1gD3XI6mPM6GFxAMvfAmoRzM/LOwVxg+JiwNbRLAA8OLnyGtd17gx3t6rNUbUk+TaM8yEubrc3SHNGkW1NG5gxY8/Rc4xGE8NztQ2PM3dPRdUynP6VZhdVc1xNjpkmoZuA2PKJA33WlcYPp1K+oGXncNuB+EHv2RKuDyb1LfkpMOyWl5u42iNh2XTuBQXUqQdq2sQBa9puudYOoGklwb8wa0mGyQQfSN12H7O8kmnTqH4WsHWSSLfRYlu0eRaim/o6FTEAei+1AUrqOEIiICEREAUAKUQBERAfKKYSEB8rWuNOG/vVMOaB4jJ/8A03pK2eF8uHJZlFSVMpjm4S1I539n/EGgnDVTF/KSeZ/n9V0IrnXHPDpoPbiaAgTePlPfsVecG8WjEsFJ9qrReT8Ufuo4ptPRLk6c+NNfLDhlrm3D9PEA6hDvxDeeU9VzrPuAqtH+2p6S68uABI7idj3hdahfLmTutyxKW5OGeUdvB+bsTktSnLSNWoy8kkuN/mAvAn3KwqeWNHnfYbmRIAHoRcnl391+hc34TpYgbaXfiaP2Wn519leudB1ASQNRBBiPRTcZpnUsmKS22Zx3QaroaPIJO4aB3ef2UGi0WZu6xefhjoI78+fZbzmHAlan5Qx2hu40nruSN567qqxGR1mS8U5g2aI0hvI6OZXms18V/ZrlXCaYe4b2A5uMdf3/AFXyME501HHS07zYExJaAP1H5LKdk9Z7iagf1sCdj9As9+W1dENpn4TE2DAbACdtrzvK05pE1icnwYVDEgQzzBwZ5WMEhx6ud1gn+VkswjwQ1hHiOEyBdo5/5Y2srPLOHnwQGS4xzgztpaY6G55q3o8MvvLGgFoBuTIG4m09wpSn6LRx7dxrGEyjXUDNWpxj4T5QB8Uk3XYuB2FrtFwABYbEcpVFlPDJHwaZiwAgu/yrecgyE0T4jzLyIsIAW4JuSZDK4Ri0i9ClQFK6j54REQBEUIAilQgCIiAIiICEUogPHF4VtRhY4S0gg+65RnuUVMvxGumT1BFtQjf1C66qziDLGV6DmvEkNLmnmHAHZRyw1K1ydXT5tDp8M8OGMxdWotc+dX4osRygq4hUfBbz91a07sJFtomyvlvG7imRyqptIiFEL6RbJnwaaxsTllOoIe0GNrbeizEXjSZpSa4NeZwqxr3GCWuZ2EEGQPaBCr6PBxnzgQQbTsRdpPutxhIU3jiVXUTRrWA4T0Oa4kWJJAuAZlsSPVXf/jacRobEztz6rLRaUEjEsspO2zxpYRrfhaBHQL1hSi2YuwiIh4EREAREQEIpRAQiIgCIiAIiIAqjinGeHhXxu4aRG5Luit1S8TZc+s2mKe7amqD8JgEifcR7rE70uimKtasysgwXg4enTiCGCfUiSrBfFAnSJEGBI6Ffa0lSow3bthSoRenhKIiAIiIAiIgCIiAIiIAiIgIUqEQBERAEREAREQBERAEREARSoQBFKhASiIgCIiAIiIAiIgCIiAIigCEBKIiAhSiICEREAREQBERAFKIgIUoiAIiIAiIgCIiAIiIAiIgCIiAIiID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2" b="99119" l="1802" r="99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7" y="4435177"/>
            <a:ext cx="211455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Alucinações olfativas e </a:t>
            </a:r>
            <a:r>
              <a:rPr lang="pt-PT" sz="3200" dirty="0" smtClean="0"/>
              <a:t>gustativas: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>
                <a:latin typeface="Corbel" pitchFamily="34" charset="0"/>
              </a:rPr>
              <a:t>Podem-se observar acentuadas </a:t>
            </a:r>
            <a:r>
              <a:rPr lang="pt-PT" dirty="0">
                <a:solidFill>
                  <a:schemeClr val="tx2"/>
                </a:solidFill>
                <a:latin typeface="Corbel" pitchFamily="34" charset="0"/>
              </a:rPr>
              <a:t>alucinações olfactivas e alterações do sentido do paladar </a:t>
            </a:r>
            <a:r>
              <a:rPr lang="pt-PT" dirty="0">
                <a:latin typeface="Corbel" pitchFamily="34" charset="0"/>
              </a:rPr>
              <a:t>em tumores da área olfactiva, e por vezes, também, durante os ataques epilépticos.</a:t>
            </a:r>
          </a:p>
        </p:txBody>
      </p:sp>
      <p:pic>
        <p:nvPicPr>
          <p:cNvPr id="1026" name="Picture 2" descr="http://1.bp.blogspot.com/-TpV5tLEtiJU/TlGjetJWcgI/AAAAAAAAADQ/KzTWz1LBlOk/s1600/olfato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450711" cy="3060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Botão de acção: retroceder ou anterior 5">
            <a:hlinkClick r:id="rId4" action="ppaction://hlinksldjump" highlightClick="1"/>
          </p:cNvPr>
          <p:cNvSpPr/>
          <p:nvPr/>
        </p:nvSpPr>
        <p:spPr>
          <a:xfrm>
            <a:off x="8748464" y="6453336"/>
            <a:ext cx="25164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3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o 9">
      <a:dk1>
        <a:sysClr val="windowText" lastClr="000000"/>
      </a:dk1>
      <a:lt1>
        <a:srgbClr val="F0D7EB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202</TotalTime>
  <Words>1216</Words>
  <Application>Microsoft Office PowerPoint</Application>
  <PresentationFormat>Apresentação no Ecrã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Opulento</vt:lpstr>
      <vt:lpstr>AGRUPAMENTO DE ESCOLAS DE MÉRTOLA ESCOLA EB 2,3/ES DE SÃO SEBASTIÃO ANO LETIVO 2012-2013 CURSO PROFISSIONAL DE TÉCCNICO DE APOIO PSICOSSOCIAL – 11º B Disciplina: Psicopatologia Geral Módulo 5 – Semiologia Psíquica</vt:lpstr>
      <vt:lpstr>Alucinações – O que é?</vt:lpstr>
      <vt:lpstr>Fatores que provocam as alucinações:</vt:lpstr>
      <vt:lpstr>Classificação das alucinações:</vt:lpstr>
      <vt:lpstr>Alucinações auditivas:</vt:lpstr>
      <vt:lpstr>Alucinações auditivas:</vt:lpstr>
      <vt:lpstr>Alucinações visuais:</vt:lpstr>
      <vt:lpstr>ZOOPSIAS:</vt:lpstr>
      <vt:lpstr>Alucinações olfativas e gustativas:</vt:lpstr>
      <vt:lpstr>Alucinações táteis:</vt:lpstr>
      <vt:lpstr>Alucinações táteis:</vt:lpstr>
      <vt:lpstr>Alucinações táteis:</vt:lpstr>
      <vt:lpstr>Alucinações corporais (cenestésicas):</vt:lpstr>
      <vt:lpstr>Alucinações corporais (cenestésicas):</vt:lpstr>
      <vt:lpstr>Alucinações corporais (cenestésicas):</vt:lpstr>
      <vt:lpstr>CLASSIFICAÇÃO DAS ALUCINAÇÕES SEGUNDO A CAUSA DO SEU APARECIMENTO:</vt:lpstr>
      <vt:lpstr>Nas doenças somáticas localizadas:</vt:lpstr>
      <vt:lpstr>Em determinadas situações sensoriais:</vt:lpstr>
      <vt:lpstr>Em determinadas situações da vida:</vt:lpstr>
      <vt:lpstr>Em determinadas situações da vida:</vt:lpstr>
      <vt:lpstr>Na epilepsia:</vt:lpstr>
      <vt:lpstr>Na esquizofrenia:</vt:lpstr>
      <vt:lpstr>Na depressão endógena:</vt:lpstr>
      <vt:lpstr>Síndrome de Charles Bonnet:</vt:lpstr>
      <vt:lpstr>Síndrome de Charles Bonnet:</vt:lpstr>
      <vt:lpstr>Síndrome de Charles Bonnet:</vt:lpstr>
      <vt:lpstr>Apresentação do PowerPoint</vt:lpstr>
      <vt:lpstr>Trabalho realizado por: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AGRUPAMENTO DE ESCOLAS DE MÉRTOLA ESCOLA EB 2,3/ES DE SÃO SEBASTIÃO ANO LETIVO 2012-2013 CURSO PROFISSIONAL DE TÉCCNICO DE APOIO PSICOSSOCIAL – 11º B Disciplina: Psicopatologia Geral Módulo 5 – Semiologia Psíquica</dc:title>
  <dc:creator>Aluno</dc:creator>
  <cp:lastModifiedBy>Aluno</cp:lastModifiedBy>
  <cp:revision>20</cp:revision>
  <dcterms:created xsi:type="dcterms:W3CDTF">2013-04-10T13:12:32Z</dcterms:created>
  <dcterms:modified xsi:type="dcterms:W3CDTF">2013-05-03T10:40:43Z</dcterms:modified>
</cp:coreProperties>
</file>